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77"/>
  </p:handoutMasterIdLst>
  <p:sldIdLst>
    <p:sldId id="283" r:id="rId2"/>
    <p:sldId id="292" r:id="rId3"/>
    <p:sldId id="348" r:id="rId4"/>
    <p:sldId id="375" r:id="rId5"/>
    <p:sldId id="393" r:id="rId6"/>
    <p:sldId id="355" r:id="rId7"/>
    <p:sldId id="392" r:id="rId8"/>
    <p:sldId id="293" r:id="rId9"/>
    <p:sldId id="264" r:id="rId10"/>
    <p:sldId id="307" r:id="rId11"/>
    <p:sldId id="271" r:id="rId12"/>
    <p:sldId id="295" r:id="rId13"/>
    <p:sldId id="296" r:id="rId14"/>
    <p:sldId id="297" r:id="rId15"/>
    <p:sldId id="394" r:id="rId16"/>
    <p:sldId id="294" r:id="rId17"/>
    <p:sldId id="308" r:id="rId18"/>
    <p:sldId id="395" r:id="rId19"/>
    <p:sldId id="270" r:id="rId20"/>
    <p:sldId id="276" r:id="rId21"/>
    <p:sldId id="309" r:id="rId22"/>
    <p:sldId id="280" r:id="rId23"/>
    <p:sldId id="298" r:id="rId24"/>
    <p:sldId id="377" r:id="rId25"/>
    <p:sldId id="356" r:id="rId26"/>
    <p:sldId id="382" r:id="rId27"/>
    <p:sldId id="357" r:id="rId28"/>
    <p:sldId id="358" r:id="rId29"/>
    <p:sldId id="284" r:id="rId30"/>
    <p:sldId id="313" r:id="rId31"/>
    <p:sldId id="352" r:id="rId32"/>
    <p:sldId id="396" r:id="rId33"/>
    <p:sldId id="401" r:id="rId34"/>
    <p:sldId id="400" r:id="rId35"/>
    <p:sldId id="397" r:id="rId36"/>
    <p:sldId id="399" r:id="rId37"/>
    <p:sldId id="398" r:id="rId38"/>
    <p:sldId id="402" r:id="rId39"/>
    <p:sldId id="404" r:id="rId40"/>
    <p:sldId id="406" r:id="rId41"/>
    <p:sldId id="407" r:id="rId42"/>
    <p:sldId id="408" r:id="rId43"/>
    <p:sldId id="409" r:id="rId44"/>
    <p:sldId id="383" r:id="rId45"/>
    <p:sldId id="314" r:id="rId46"/>
    <p:sldId id="318" r:id="rId47"/>
    <p:sldId id="320" r:id="rId48"/>
    <p:sldId id="322" r:id="rId49"/>
    <p:sldId id="384" r:id="rId50"/>
    <p:sldId id="323" r:id="rId51"/>
    <p:sldId id="290" r:id="rId52"/>
    <p:sldId id="291" r:id="rId53"/>
    <p:sldId id="366" r:id="rId54"/>
    <p:sldId id="362" r:id="rId55"/>
    <p:sldId id="363" r:id="rId56"/>
    <p:sldId id="364" r:id="rId57"/>
    <p:sldId id="365" r:id="rId58"/>
    <p:sldId id="332" r:id="rId59"/>
    <p:sldId id="372" r:id="rId60"/>
    <p:sldId id="373" r:id="rId61"/>
    <p:sldId id="371" r:id="rId62"/>
    <p:sldId id="386" r:id="rId63"/>
    <p:sldId id="346" r:id="rId64"/>
    <p:sldId id="385" r:id="rId65"/>
    <p:sldId id="379" r:id="rId66"/>
    <p:sldId id="381" r:id="rId67"/>
    <p:sldId id="387" r:id="rId68"/>
    <p:sldId id="388" r:id="rId69"/>
    <p:sldId id="389" r:id="rId70"/>
    <p:sldId id="390" r:id="rId71"/>
    <p:sldId id="391" r:id="rId72"/>
    <p:sldId id="334" r:id="rId73"/>
    <p:sldId id="335" r:id="rId74"/>
    <p:sldId id="336" r:id="rId75"/>
    <p:sldId id="337" r:id="rId7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frameSlides="1"/>
  <p:clrMru>
    <a:srgbClr val="51A1D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-52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BC0DBE-AFED-3742-A54B-E47B6B6747D8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31127E-CF36-A540-AB3A-A9BED94E06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919187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C94DB-C097-0F40-8483-3B19758B6C54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860A9-79EE-D24F-B752-09E6BC5373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6423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C94DB-C097-0F40-8483-3B19758B6C54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860A9-79EE-D24F-B752-09E6BC5373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67721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C94DB-C097-0F40-8483-3B19758B6C54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860A9-79EE-D24F-B752-09E6BC5373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44735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C94DB-C097-0F40-8483-3B19758B6C54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860A9-79EE-D24F-B752-09E6BC5373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69523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C94DB-C097-0F40-8483-3B19758B6C54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860A9-79EE-D24F-B752-09E6BC5373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16596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C94DB-C097-0F40-8483-3B19758B6C54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860A9-79EE-D24F-B752-09E6BC5373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9775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C94DB-C097-0F40-8483-3B19758B6C54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860A9-79EE-D24F-B752-09E6BC5373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4226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C94DB-C097-0F40-8483-3B19758B6C54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860A9-79EE-D24F-B752-09E6BC5373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47729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C94DB-C097-0F40-8483-3B19758B6C54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860A9-79EE-D24F-B752-09E6BC5373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95069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C94DB-C097-0F40-8483-3B19758B6C54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860A9-79EE-D24F-B752-09E6BC5373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89100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C94DB-C097-0F40-8483-3B19758B6C54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860A9-79EE-D24F-B752-09E6BC5373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68382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C94DB-C097-0F40-8483-3B19758B6C54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860A9-79EE-D24F-B752-09E6BC5373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6080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pledge.ican.org/" TargetMode="External"/><Relationship Id="rId2" Type="http://schemas.openxmlformats.org/officeDocument/2006/relationships/hyperlink" Target="https://www.congress.gov/bill/116th-congress/house-resolution/302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Word_Document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package" Target="../embeddings/Microsoft_Office_Word_Document2.docx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www.congress.gov/bill/116th-congress/house-bill/2419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 Shot 2020-04-20 at 21.55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333024"/>
          </a:xfrm>
          <a:prstGeom prst="rect">
            <a:avLst/>
          </a:prstGeom>
        </p:spPr>
      </p:pic>
      <p:pic>
        <p:nvPicPr>
          <p:cNvPr id="8" name="Picture 7" descr="Screen Shot 2020-04-20 at 21.58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86200"/>
            <a:ext cx="9144000" cy="407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26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278969" cy="6858000"/>
          </a:xfrm>
        </p:spPr>
      </p:pic>
    </p:spTree>
    <p:extLst>
      <p:ext uri="{BB962C8B-B14F-4D97-AF65-F5344CB8AC3E}">
        <p14:creationId xmlns:p14="http://schemas.microsoft.com/office/powerpoint/2010/main" xmlns="" val="367691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Unprecedented Investments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Treasury bonds purchase - $700 billion</a:t>
            </a:r>
          </a:p>
          <a:p>
            <a:r>
              <a:rPr lang="en-US" dirty="0" smtClean="0"/>
              <a:t>Federal Reserve loans - $2.3 trillion</a:t>
            </a:r>
          </a:p>
          <a:p>
            <a:r>
              <a:rPr lang="en-US" dirty="0" smtClean="0"/>
              <a:t>Re-purchase agreements - $2 trillion</a:t>
            </a:r>
          </a:p>
          <a:p>
            <a:r>
              <a:rPr lang="en-US" dirty="0" smtClean="0"/>
              <a:t>Corporate debt backstop - $750 billion</a:t>
            </a:r>
          </a:p>
          <a:p>
            <a:r>
              <a:rPr lang="en-US" dirty="0" smtClean="0"/>
              <a:t>Small business loans - $600 billion</a:t>
            </a:r>
          </a:p>
          <a:p>
            <a:r>
              <a:rPr lang="en-US" dirty="0" smtClean="0"/>
              <a:t>Congress stimulus package - $2 trillion</a:t>
            </a:r>
          </a:p>
          <a:p>
            <a:r>
              <a:rPr lang="en-US" dirty="0" smtClean="0"/>
              <a:t>Municipal government loans - $500 billion</a:t>
            </a:r>
          </a:p>
          <a:p>
            <a:r>
              <a:rPr lang="en-US" dirty="0" smtClean="0"/>
              <a:t>New stimulus package - $480 billion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3371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Unprecedented regulations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Closing of schools</a:t>
            </a:r>
          </a:p>
          <a:p>
            <a:r>
              <a:rPr lang="en-US" dirty="0" smtClean="0"/>
              <a:t>Closing of restaurants</a:t>
            </a:r>
          </a:p>
          <a:p>
            <a:r>
              <a:rPr lang="en-US" dirty="0" smtClean="0"/>
              <a:t>Closing of businesses</a:t>
            </a:r>
          </a:p>
          <a:p>
            <a:r>
              <a:rPr lang="en-US" dirty="0" smtClean="0"/>
              <a:t>Stay at home orders</a:t>
            </a:r>
          </a:p>
          <a:p>
            <a:r>
              <a:rPr lang="en-US" dirty="0" smtClean="0"/>
              <a:t>Closing of parks and playgrounds</a:t>
            </a:r>
          </a:p>
          <a:p>
            <a:r>
              <a:rPr lang="en-US" dirty="0" smtClean="0"/>
              <a:t>Restrictions for entering grocery stores</a:t>
            </a:r>
          </a:p>
          <a:p>
            <a:r>
              <a:rPr lang="en-US" dirty="0" smtClean="0"/>
              <a:t>Canceling major league sports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9681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Re-Deployment of Workers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of War Production Act</a:t>
            </a:r>
          </a:p>
          <a:p>
            <a:r>
              <a:rPr lang="en-US" dirty="0" smtClean="0"/>
              <a:t>Switch to making ventilators and masks</a:t>
            </a:r>
          </a:p>
          <a:p>
            <a:r>
              <a:rPr lang="en-US" dirty="0" smtClean="0"/>
              <a:t>Switch to delivery services</a:t>
            </a:r>
          </a:p>
          <a:p>
            <a:r>
              <a:rPr lang="en-US" dirty="0" smtClean="0"/>
              <a:t>Working from home</a:t>
            </a:r>
          </a:p>
          <a:p>
            <a:r>
              <a:rPr lang="en-US" dirty="0" smtClean="0"/>
              <a:t>Zoom conferences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3002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Appeal to the public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Wash hands for 20 seconds</a:t>
            </a:r>
          </a:p>
          <a:p>
            <a:r>
              <a:rPr lang="en-US" dirty="0" smtClean="0"/>
              <a:t>Social distancing 6 feet</a:t>
            </a:r>
          </a:p>
          <a:p>
            <a:r>
              <a:rPr lang="en-US" dirty="0" smtClean="0"/>
              <a:t>Stay home</a:t>
            </a:r>
          </a:p>
          <a:p>
            <a:r>
              <a:rPr lang="en-US" dirty="0" smtClean="0"/>
              <a:t>Wear a mask in public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5628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cooperation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Virus cases in any one country threaten the spread of infection to other countries</a:t>
            </a:r>
          </a:p>
          <a:p>
            <a:r>
              <a:rPr lang="en-US" dirty="0" smtClean="0"/>
              <a:t>Countries with the worst sanitation, overcrowding and water quality need the most help</a:t>
            </a:r>
          </a:p>
          <a:p>
            <a:r>
              <a:rPr lang="en-US" dirty="0" smtClean="0"/>
              <a:t>Can only control the virus by sharing information, research and supplies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29361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flatten the curve?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Massive amounts of money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New rules and regulations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Converting workers and factories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Taking personal responsibility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Global cooperation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5188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Screen Shot 2020-04-20 at 21.21.0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9261" r="-19261"/>
          <a:stretch>
            <a:fillRect/>
          </a:stretch>
        </p:blipFill>
        <p:spPr>
          <a:xfrm>
            <a:off x="-1680968" y="0"/>
            <a:ext cx="12469964" cy="6858000"/>
          </a:xfrm>
        </p:spPr>
      </p:pic>
    </p:spTree>
    <p:extLst>
      <p:ext uri="{BB962C8B-B14F-4D97-AF65-F5344CB8AC3E}">
        <p14:creationId xmlns:p14="http://schemas.microsoft.com/office/powerpoint/2010/main" xmlns="" val="211052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20-07-14 at 11.07.57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1" t="-3895" r="-3188" b="-6840"/>
          <a:stretch/>
        </p:blipFill>
        <p:spPr>
          <a:xfrm>
            <a:off x="-1709431" y="-264978"/>
            <a:ext cx="14227948" cy="7636398"/>
          </a:xfrm>
        </p:spPr>
      </p:pic>
    </p:spTree>
    <p:extLst>
      <p:ext uri="{BB962C8B-B14F-4D97-AF65-F5344CB8AC3E}">
        <p14:creationId xmlns:p14="http://schemas.microsoft.com/office/powerpoint/2010/main" xmlns="" val="2314721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limate curve gig with john travolta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3830" r="-13830"/>
          <a:stretch>
            <a:fillRect/>
          </a:stretch>
        </p:blipFill>
        <p:spPr>
          <a:xfrm>
            <a:off x="-2298641" y="0"/>
            <a:ext cx="12934388" cy="7113415"/>
          </a:xfrm>
        </p:spPr>
      </p:pic>
    </p:spTree>
    <p:extLst>
      <p:ext uri="{BB962C8B-B14F-4D97-AF65-F5344CB8AC3E}">
        <p14:creationId xmlns:p14="http://schemas.microsoft.com/office/powerpoint/2010/main" xmlns="" val="116989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7087" y="522959"/>
            <a:ext cx="69753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/>
              <a:t>nuclearban.us</a:t>
            </a:r>
            <a:r>
              <a:rPr lang="en-US" sz="4400" dirty="0" smtClean="0"/>
              <a:t>/w2w</a:t>
            </a:r>
            <a:endParaRPr lang="en-US" sz="4400" dirty="0"/>
          </a:p>
        </p:txBody>
      </p:sp>
      <p:pic>
        <p:nvPicPr>
          <p:cNvPr id="3" name="Picture 2" descr="qr-co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51478" y="1354090"/>
            <a:ext cx="4355268" cy="435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248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Flattening the Climate Curve</a:t>
            </a:r>
            <a:endParaRPr lang="en-US" dirty="0"/>
          </a:p>
        </p:txBody>
      </p:sp>
      <p:pic>
        <p:nvPicPr>
          <p:cNvPr id="4" name="Content Placeholder 3" descr="flattening-climate curv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785" b="4785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7190113" y="4696600"/>
            <a:ext cx="1289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2℃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73809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creen Shot 2020-07-14 at 11.15.5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85" b="1785"/>
          <a:stretch>
            <a:fillRect/>
          </a:stretch>
        </p:blipFill>
        <p:spPr>
          <a:xfrm>
            <a:off x="-405980" y="717217"/>
            <a:ext cx="9718153" cy="5344610"/>
          </a:xfrm>
        </p:spPr>
      </p:pic>
    </p:spTree>
    <p:extLst>
      <p:ext uri="{BB962C8B-B14F-4D97-AF65-F5344CB8AC3E}">
        <p14:creationId xmlns:p14="http://schemas.microsoft.com/office/powerpoint/2010/main" xmlns="" val="168363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243" y="1200149"/>
            <a:ext cx="8544581" cy="467201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475310" y="5151143"/>
            <a:ext cx="921544" cy="6715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99244" y="428626"/>
            <a:ext cx="8274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 panose="020B0A04020102020204" pitchFamily="34" charset="0"/>
              </a:rPr>
              <a:t>Carbon Reduction Targets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82767" y="5872163"/>
            <a:ext cx="3691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- From </a:t>
            </a:r>
            <a:r>
              <a:rPr lang="en-US" sz="2400" b="1" i="1" dirty="0" smtClean="0"/>
              <a:t>Warheads to Windmills, p. 17</a:t>
            </a:r>
            <a:endParaRPr lang="en-US" sz="2400" b="1" dirty="0"/>
          </a:p>
        </p:txBody>
      </p:sp>
      <p:sp>
        <p:nvSpPr>
          <p:cNvPr id="8" name="Oval 7"/>
          <p:cNvSpPr/>
          <p:nvPr/>
        </p:nvSpPr>
        <p:spPr>
          <a:xfrm>
            <a:off x="4766591" y="5152879"/>
            <a:ext cx="921544" cy="6715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508082" y="5151143"/>
            <a:ext cx="921544" cy="6715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328657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243" y="1200149"/>
            <a:ext cx="8544581" cy="467201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592499" y="2363066"/>
            <a:ext cx="921544" cy="671512"/>
          </a:xfrm>
          <a:prstGeom prst="ellipse">
            <a:avLst/>
          </a:prstGeom>
          <a:noFill/>
          <a:ln w="57150">
            <a:solidFill>
              <a:srgbClr val="FF0000">
                <a:alpha val="5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99244" y="428626"/>
            <a:ext cx="8274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 panose="020B0A04020102020204" pitchFamily="34" charset="0"/>
              </a:rPr>
              <a:t>Carbon Reduction Targets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82767" y="5872163"/>
            <a:ext cx="3691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- From </a:t>
            </a:r>
            <a:r>
              <a:rPr lang="en-US" sz="2400" b="1" i="1" dirty="0" smtClean="0"/>
              <a:t>Warheads to Windmills, p. 17</a:t>
            </a:r>
            <a:endParaRPr lang="en-US" sz="2400" b="1" dirty="0"/>
          </a:p>
        </p:txBody>
      </p:sp>
      <p:sp>
        <p:nvSpPr>
          <p:cNvPr id="8" name="Oval 7"/>
          <p:cNvSpPr/>
          <p:nvPr/>
        </p:nvSpPr>
        <p:spPr>
          <a:xfrm>
            <a:off x="4766591" y="5152879"/>
            <a:ext cx="921544" cy="671512"/>
          </a:xfrm>
          <a:prstGeom prst="ellipse">
            <a:avLst/>
          </a:prstGeom>
          <a:noFill/>
          <a:ln w="57150">
            <a:solidFill>
              <a:srgbClr val="FF0000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592499" y="2698822"/>
            <a:ext cx="921544" cy="671512"/>
          </a:xfrm>
          <a:prstGeom prst="ellipse">
            <a:avLst/>
          </a:prstGeom>
          <a:noFill/>
          <a:ln w="5715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002940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0-04-29 at 3.12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500" y="457200"/>
            <a:ext cx="8001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110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0-04-29 at 13.02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25222"/>
            <a:ext cx="9144000" cy="663277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8100860" y="2611327"/>
            <a:ext cx="921544" cy="6715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8100860" y="4479631"/>
            <a:ext cx="921544" cy="6715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954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0-04-29 at 3.48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96031" y="-9007"/>
            <a:ext cx="123088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973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82639163"/>
              </p:ext>
            </p:extLst>
          </p:nvPr>
        </p:nvGraphicFramePr>
        <p:xfrm>
          <a:off x="394153" y="1626382"/>
          <a:ext cx="8229600" cy="2867579"/>
        </p:xfrm>
        <a:graphic>
          <a:graphicData uri="http://schemas.openxmlformats.org/drawingml/2006/table">
            <a:tbl>
              <a:tblPr/>
              <a:tblGrid>
                <a:gridCol w="914400"/>
                <a:gridCol w="609600"/>
                <a:gridCol w="646176"/>
                <a:gridCol w="548640"/>
                <a:gridCol w="548640"/>
                <a:gridCol w="524256"/>
                <a:gridCol w="451104"/>
                <a:gridCol w="548640"/>
                <a:gridCol w="524256"/>
                <a:gridCol w="512064"/>
                <a:gridCol w="463296"/>
                <a:gridCol w="487680"/>
                <a:gridCol w="463296"/>
                <a:gridCol w="512064"/>
                <a:gridCol w="475488"/>
              </a:tblGrid>
              <a:tr h="15849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smtClean="0">
                          <a:effectLst/>
                          <a:latin typeface="Verdana"/>
                        </a:rPr>
                        <a:t>Cars - millions</a:t>
                      </a:r>
                      <a:endParaRPr lang="en-US" sz="1000" b="0" i="0" u="none" strike="noStrike" dirty="0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>
                          <a:effectLst/>
                          <a:latin typeface="Verdana"/>
                        </a:rPr>
                        <a:t>2017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>
                          <a:effectLst/>
                          <a:latin typeface="Verdana"/>
                        </a:rPr>
                        <a:t>2018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>
                          <a:effectLst/>
                          <a:latin typeface="Verdana"/>
                        </a:rPr>
                        <a:t>2019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>
                          <a:effectLst/>
                          <a:latin typeface="Verdana"/>
                        </a:rPr>
                        <a:t>2020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Verdana"/>
                        </a:rPr>
                        <a:t>2021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>
                          <a:effectLst/>
                          <a:latin typeface="Verdana"/>
                        </a:rPr>
                        <a:t>2022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>
                          <a:effectLst/>
                          <a:latin typeface="Verdana"/>
                        </a:rPr>
                        <a:t>2023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Verdana"/>
                        </a:rPr>
                        <a:t>2024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>
                          <a:effectLst/>
                          <a:latin typeface="Verdana"/>
                        </a:rPr>
                        <a:t>2025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>
                          <a:effectLst/>
                          <a:latin typeface="Verdana"/>
                        </a:rPr>
                        <a:t>2026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>
                          <a:effectLst/>
                          <a:latin typeface="Verdana"/>
                        </a:rPr>
                        <a:t>2027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>
                          <a:effectLst/>
                          <a:latin typeface="Verdana"/>
                        </a:rPr>
                        <a:t>2028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>
                          <a:effectLst/>
                          <a:latin typeface="Verdana"/>
                        </a:rPr>
                        <a:t>2029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>
                          <a:effectLst/>
                          <a:latin typeface="Verdana"/>
                        </a:rPr>
                        <a:t>2030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8496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223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Verdana"/>
                        </a:rPr>
                        <a:t>total cars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>
                          <a:effectLst/>
                          <a:latin typeface="Verdana"/>
                        </a:rPr>
                        <a:t>272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>
                          <a:effectLst/>
                          <a:latin typeface="Verdana"/>
                        </a:rPr>
                        <a:t>272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>
                          <a:effectLst/>
                          <a:latin typeface="Verdana"/>
                        </a:rPr>
                        <a:t>272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>
                          <a:effectLst/>
                          <a:latin typeface="Verdana"/>
                        </a:rPr>
                        <a:t>272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>
                          <a:effectLst/>
                          <a:latin typeface="Verdana"/>
                        </a:rPr>
                        <a:t>272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>
                          <a:effectLst/>
                          <a:latin typeface="Verdana"/>
                        </a:rPr>
                        <a:t>272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>
                          <a:effectLst/>
                          <a:latin typeface="Verdana"/>
                        </a:rPr>
                        <a:t>272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>
                          <a:effectLst/>
                          <a:latin typeface="Verdana"/>
                        </a:rPr>
                        <a:t>272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>
                          <a:effectLst/>
                          <a:latin typeface="Verdana"/>
                        </a:rPr>
                        <a:t>272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>
                          <a:effectLst/>
                          <a:latin typeface="Verdana"/>
                        </a:rPr>
                        <a:t>272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>
                          <a:effectLst/>
                          <a:latin typeface="Verdana"/>
                        </a:rPr>
                        <a:t>272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>
                          <a:effectLst/>
                          <a:latin typeface="Verdana"/>
                        </a:rPr>
                        <a:t>272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>
                          <a:effectLst/>
                          <a:latin typeface="Verdana"/>
                        </a:rPr>
                        <a:t>272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 dirty="0" smtClean="0">
                          <a:effectLst/>
                          <a:latin typeface="Verdana"/>
                        </a:rPr>
                        <a:t>272</a:t>
                      </a:r>
                      <a:endParaRPr lang="is-IS" sz="1000" b="0" i="0" u="none" strike="noStrike" dirty="0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878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Verdana"/>
                        </a:rPr>
                        <a:t>gas - new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Verdana"/>
                        </a:rPr>
                        <a:t>17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Verdana"/>
                        </a:rPr>
                        <a:t>17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Verdana"/>
                        </a:rPr>
                        <a:t>17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Verdana"/>
                        </a:rPr>
                        <a:t>17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Verdana"/>
                        </a:rPr>
                        <a:t>16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Verdana"/>
                        </a:rPr>
                        <a:t>15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Verdana"/>
                        </a:rPr>
                        <a:t>14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>
                          <a:effectLst/>
                          <a:latin typeface="Verdana"/>
                        </a:rPr>
                        <a:t>12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Verdana"/>
                        </a:rPr>
                        <a:t>10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Verdana"/>
                        </a:rPr>
                        <a:t>8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Verdana"/>
                        </a:rPr>
                        <a:t>6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Verdana"/>
                        </a:rPr>
                        <a:t>4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>
                          <a:effectLst/>
                          <a:latin typeface="Verdana"/>
                        </a:rPr>
                        <a:t>2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Verdana"/>
                        </a:rPr>
                        <a:t>0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31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Verdana"/>
                        </a:rPr>
                        <a:t>electric - new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000" b="0" i="0" u="none" strike="noStrike">
                          <a:effectLst/>
                          <a:latin typeface="Verdana"/>
                        </a:rPr>
                        <a:t>0.2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000" b="0" i="0" u="none" strike="noStrike">
                          <a:effectLst/>
                          <a:latin typeface="Verdana"/>
                        </a:rPr>
                        <a:t>0.36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000" b="0" i="0" u="none" strike="noStrike">
                          <a:effectLst/>
                          <a:latin typeface="Verdana"/>
                        </a:rPr>
                        <a:t>0.5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000" b="0" i="0" u="none" strike="noStrike">
                          <a:effectLst/>
                          <a:latin typeface="Verdana"/>
                        </a:rPr>
                        <a:t>0.7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Verdana"/>
                        </a:rPr>
                        <a:t>1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000" b="0" i="0" u="none" strike="noStrike">
                          <a:effectLst/>
                          <a:latin typeface="Verdana"/>
                        </a:rPr>
                        <a:t>1.4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>
                          <a:effectLst/>
                          <a:latin typeface="Verdana"/>
                        </a:rPr>
                        <a:t>2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>
                          <a:effectLst/>
                          <a:latin typeface="Verdana"/>
                        </a:rPr>
                        <a:t>2.8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>
                          <a:effectLst/>
                          <a:latin typeface="Verdana"/>
                        </a:rPr>
                        <a:t>3.9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000" b="0" i="0" u="none" strike="noStrike">
                          <a:effectLst/>
                          <a:latin typeface="Verdana"/>
                        </a:rPr>
                        <a:t>5.5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000" b="0" i="0" u="none" strike="noStrike">
                          <a:effectLst/>
                          <a:latin typeface="Verdana"/>
                        </a:rPr>
                        <a:t>7.6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000" b="0" i="0" u="none" strike="noStrike">
                          <a:effectLst/>
                          <a:latin typeface="Verdana"/>
                        </a:rPr>
                        <a:t>10.5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>
                          <a:effectLst/>
                          <a:latin typeface="Verdana"/>
                        </a:rPr>
                        <a:t>14.5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000" b="0" i="0" u="none" strike="noStrike">
                          <a:effectLst/>
                          <a:latin typeface="Verdana"/>
                        </a:rPr>
                        <a:t>17.5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287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Verdana"/>
                        </a:rPr>
                        <a:t>percent growth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000" b="0" i="0" u="none" strike="noStrike">
                          <a:effectLst/>
                          <a:latin typeface="Verdana"/>
                        </a:rPr>
                        <a:t>80%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000" b="0" i="0" u="none" strike="noStrike">
                          <a:effectLst/>
                          <a:latin typeface="Verdana"/>
                        </a:rPr>
                        <a:t>39%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000" b="0" i="0" u="none" strike="noStrike">
                          <a:effectLst/>
                          <a:latin typeface="Verdana"/>
                        </a:rPr>
                        <a:t>40%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000" b="0" i="0" u="none" strike="noStrike">
                          <a:effectLst/>
                          <a:latin typeface="Verdana"/>
                        </a:rPr>
                        <a:t>43%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000" b="0" i="0" u="none" strike="noStrike">
                          <a:effectLst/>
                          <a:latin typeface="Verdana"/>
                        </a:rPr>
                        <a:t>40%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000" b="0" i="0" u="none" strike="noStrike">
                          <a:effectLst/>
                          <a:latin typeface="Verdana"/>
                        </a:rPr>
                        <a:t>43%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000" b="0" i="0" u="none" strike="noStrike">
                          <a:effectLst/>
                          <a:latin typeface="Verdana"/>
                        </a:rPr>
                        <a:t>40%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000" b="0" i="0" u="none" strike="noStrike">
                          <a:effectLst/>
                          <a:latin typeface="Verdana"/>
                        </a:rPr>
                        <a:t>39%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000" b="0" i="0" u="none" strike="noStrike">
                          <a:effectLst/>
                          <a:latin typeface="Verdana"/>
                        </a:rPr>
                        <a:t>41%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000" b="0" i="0" u="none" strike="noStrike">
                          <a:effectLst/>
                          <a:latin typeface="Verdana"/>
                        </a:rPr>
                        <a:t>38%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000" b="0" i="0" u="none" strike="noStrike">
                          <a:effectLst/>
                          <a:latin typeface="Verdana"/>
                        </a:rPr>
                        <a:t>38%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000" b="0" i="0" u="none" strike="noStrike">
                          <a:effectLst/>
                          <a:latin typeface="Verdana"/>
                        </a:rPr>
                        <a:t>38%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000" b="0" i="0" u="none" strike="noStrike">
                          <a:effectLst/>
                          <a:latin typeface="Verdana"/>
                        </a:rPr>
                        <a:t>21%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942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Verdana"/>
                        </a:rPr>
                        <a:t>total gas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000" b="0" i="0" u="none" strike="noStrike" dirty="0" smtClean="0">
                          <a:effectLst/>
                          <a:latin typeface="Verdana"/>
                        </a:rPr>
                        <a:t>271.8</a:t>
                      </a:r>
                      <a:endParaRPr lang="nb-NO" sz="1000" b="0" i="0" u="none" strike="noStrike" dirty="0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000" b="0" i="0" u="none" strike="noStrike" dirty="0" smtClean="0">
                          <a:effectLst/>
                          <a:latin typeface="Verdana"/>
                        </a:rPr>
                        <a:t>271.4</a:t>
                      </a:r>
                      <a:endParaRPr lang="nb-NO" sz="1000" b="0" i="0" u="none" strike="noStrike" dirty="0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b="0" i="0" u="none" strike="noStrike" dirty="0" smtClean="0">
                          <a:effectLst/>
                          <a:latin typeface="Verdana"/>
                        </a:rPr>
                        <a:t>270.9</a:t>
                      </a:r>
                      <a:endParaRPr lang="it-IT" sz="1000" b="0" i="0" u="none" strike="noStrike" dirty="0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 dirty="0" smtClean="0">
                          <a:effectLst/>
                          <a:latin typeface="Verdana"/>
                        </a:rPr>
                        <a:t>270.2</a:t>
                      </a:r>
                      <a:endParaRPr lang="hr-HR" sz="1000" b="0" i="0" u="none" strike="noStrike" dirty="0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 dirty="0" smtClean="0">
                          <a:effectLst/>
                          <a:latin typeface="Verdana"/>
                        </a:rPr>
                        <a:t>269.2</a:t>
                      </a:r>
                      <a:endParaRPr lang="hr-HR" sz="1000" b="0" i="0" u="none" strike="noStrike" dirty="0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 dirty="0" smtClean="0">
                          <a:effectLst/>
                          <a:latin typeface="Verdana"/>
                        </a:rPr>
                        <a:t>267.8</a:t>
                      </a:r>
                      <a:endParaRPr lang="is-IS" sz="1000" b="0" i="0" u="none" strike="noStrike" dirty="0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 dirty="0" smtClean="0">
                          <a:effectLst/>
                          <a:latin typeface="Verdana"/>
                        </a:rPr>
                        <a:t>265.8</a:t>
                      </a:r>
                      <a:endParaRPr lang="hr-HR" sz="1000" b="0" i="0" u="none" strike="noStrike" dirty="0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 dirty="0" smtClean="0">
                          <a:effectLst/>
                          <a:latin typeface="Verdana"/>
                        </a:rPr>
                        <a:t>263.0</a:t>
                      </a:r>
                      <a:endParaRPr lang="is-IS" sz="1000" b="0" i="0" u="none" strike="noStrike" dirty="0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 dirty="0" smtClean="0">
                          <a:effectLst/>
                          <a:latin typeface="Verdana"/>
                        </a:rPr>
                        <a:t>259.1</a:t>
                      </a:r>
                      <a:endParaRPr lang="hr-HR" sz="1000" b="0" i="0" u="none" strike="noStrike" dirty="0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 dirty="0" smtClean="0">
                          <a:effectLst/>
                          <a:latin typeface="Verdana"/>
                        </a:rPr>
                        <a:t>253.6</a:t>
                      </a:r>
                      <a:endParaRPr lang="hr-HR" sz="1000" b="0" i="0" u="none" strike="noStrike" dirty="0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 dirty="0" smtClean="0">
                          <a:effectLst/>
                          <a:latin typeface="Verdana"/>
                        </a:rPr>
                        <a:t>246.0</a:t>
                      </a:r>
                      <a:endParaRPr lang="is-IS" sz="1000" b="0" i="0" u="none" strike="noStrike" dirty="0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 dirty="0" smtClean="0">
                          <a:effectLst/>
                          <a:latin typeface="Verdana"/>
                        </a:rPr>
                        <a:t>235.5</a:t>
                      </a:r>
                      <a:endParaRPr lang="hr-HR" sz="1000" b="0" i="0" u="none" strike="noStrike" dirty="0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 dirty="0" smtClean="0">
                          <a:effectLst/>
                          <a:latin typeface="Verdana"/>
                        </a:rPr>
                        <a:t>221.0</a:t>
                      </a:r>
                      <a:endParaRPr lang="is-IS" sz="1000" b="0" i="0" u="none" strike="noStrike" dirty="0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 dirty="0" smtClean="0">
                          <a:effectLst/>
                          <a:latin typeface="Verdana"/>
                        </a:rPr>
                        <a:t>203.5</a:t>
                      </a:r>
                      <a:endParaRPr lang="hr-HR" sz="1000" b="0" i="0" u="none" strike="noStrike" dirty="0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795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Verdana"/>
                        </a:rPr>
                        <a:t>total electric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000" b="0" i="0" u="none" strike="noStrike">
                          <a:effectLst/>
                          <a:latin typeface="Verdana"/>
                        </a:rPr>
                        <a:t>0.2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000" b="0" i="0" u="none" strike="noStrike">
                          <a:effectLst/>
                          <a:latin typeface="Verdana"/>
                        </a:rPr>
                        <a:t>0.36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000" b="0" i="0" u="none" strike="noStrike">
                          <a:effectLst/>
                          <a:latin typeface="Verdana"/>
                        </a:rPr>
                        <a:t>0.6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Verdana"/>
                        </a:rPr>
                        <a:t>1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>
                          <a:effectLst/>
                          <a:latin typeface="Verdana"/>
                        </a:rPr>
                        <a:t>2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>
                          <a:effectLst/>
                          <a:latin typeface="Verdana"/>
                        </a:rPr>
                        <a:t>3.4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000" b="0" i="0" u="none" strike="noStrike">
                          <a:effectLst/>
                          <a:latin typeface="Verdana"/>
                        </a:rPr>
                        <a:t>5.4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>
                          <a:effectLst/>
                          <a:latin typeface="Verdana"/>
                        </a:rPr>
                        <a:t>8.2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>
                          <a:effectLst/>
                          <a:latin typeface="Verdana"/>
                        </a:rPr>
                        <a:t>12.1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000" b="0" i="0" u="none" strike="noStrike">
                          <a:effectLst/>
                          <a:latin typeface="Verdana"/>
                        </a:rPr>
                        <a:t>17.6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000" b="0" i="0" u="none" strike="noStrike">
                          <a:effectLst/>
                          <a:latin typeface="Verdana"/>
                        </a:rPr>
                        <a:t>25.2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000" b="0" i="0" u="none" strike="noStrike">
                          <a:effectLst/>
                          <a:latin typeface="Verdana"/>
                        </a:rPr>
                        <a:t>35.7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000" b="0" i="0" u="none" strike="noStrike">
                          <a:effectLst/>
                          <a:latin typeface="Verdana"/>
                        </a:rPr>
                        <a:t>50.2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000" b="0" i="0" u="none" strike="noStrike">
                          <a:effectLst/>
                          <a:latin typeface="Verdana"/>
                        </a:rPr>
                        <a:t>67.7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Verdana"/>
                        </a:rPr>
                        <a:t>% electric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 dirty="0" smtClean="0">
                          <a:effectLst/>
                          <a:latin typeface="Verdana"/>
                        </a:rPr>
                        <a:t>0.072</a:t>
                      </a:r>
                      <a:endParaRPr lang="is-IS" sz="1000" b="0" i="0" u="none" strike="noStrike" dirty="0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b="0" i="0" u="none" strike="noStrike" dirty="0" smtClean="0">
                          <a:effectLst/>
                          <a:latin typeface="Verdana"/>
                        </a:rPr>
                        <a:t>0.13</a:t>
                      </a:r>
                      <a:endParaRPr lang="it-IT" sz="1000" b="0" i="0" u="none" strike="noStrike" dirty="0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 dirty="0" smtClean="0">
                          <a:effectLst/>
                          <a:latin typeface="Verdana"/>
                        </a:rPr>
                        <a:t>0.22</a:t>
                      </a:r>
                      <a:endParaRPr lang="is-IS" sz="1000" b="0" i="0" u="none" strike="noStrike" dirty="0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 dirty="0" smtClean="0">
                          <a:effectLst/>
                          <a:latin typeface="Verdana"/>
                        </a:rPr>
                        <a:t>0.36</a:t>
                      </a:r>
                      <a:endParaRPr lang="is-IS" sz="1000" b="0" i="0" u="none" strike="noStrike" dirty="0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b="0" i="0" u="none" strike="noStrike" dirty="0" smtClean="0">
                          <a:effectLst/>
                          <a:latin typeface="Verdana"/>
                        </a:rPr>
                        <a:t>0.73</a:t>
                      </a:r>
                      <a:endParaRPr lang="it-IT" sz="1000" b="0" i="0" u="none" strike="noStrike" dirty="0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000" b="0" i="0" u="none" strike="noStrike" dirty="0">
                          <a:effectLst/>
                          <a:latin typeface="Verdana"/>
                        </a:rPr>
                        <a:t>1.25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000" b="0" i="0" u="none" strike="noStrike" dirty="0" smtClean="0">
                          <a:effectLst/>
                          <a:latin typeface="Verdana"/>
                        </a:rPr>
                        <a:t>1.98</a:t>
                      </a:r>
                      <a:endParaRPr lang="nb-NO" sz="1000" b="0" i="0" u="none" strike="noStrike" dirty="0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 dirty="0" smtClean="0">
                          <a:effectLst/>
                          <a:latin typeface="Verdana"/>
                        </a:rPr>
                        <a:t>3.01</a:t>
                      </a:r>
                      <a:endParaRPr lang="is-IS" sz="1000" b="0" i="0" u="none" strike="noStrike" dirty="0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 dirty="0" smtClean="0">
                          <a:effectLst/>
                          <a:latin typeface="Verdana"/>
                        </a:rPr>
                        <a:t>4.44</a:t>
                      </a:r>
                      <a:endParaRPr lang="hr-HR" sz="1000" b="0" i="0" u="none" strike="noStrike" dirty="0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 dirty="0" smtClean="0">
                          <a:effectLst/>
                          <a:latin typeface="Verdana"/>
                        </a:rPr>
                        <a:t>6.47</a:t>
                      </a:r>
                      <a:endParaRPr lang="is-IS" sz="1000" b="0" i="0" u="none" strike="noStrike" dirty="0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 dirty="0" smtClean="0">
                          <a:effectLst/>
                          <a:latin typeface="Verdana"/>
                        </a:rPr>
                        <a:t>9.26</a:t>
                      </a:r>
                      <a:endParaRPr lang="is-IS" sz="1000" b="0" i="0" u="none" strike="noStrike" dirty="0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 dirty="0" smtClean="0">
                          <a:effectLst/>
                          <a:latin typeface="Verdana"/>
                        </a:rPr>
                        <a:t>13.12</a:t>
                      </a:r>
                      <a:endParaRPr lang="hr-HR" sz="1000" b="0" i="0" u="none" strike="noStrike" dirty="0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 dirty="0" smtClean="0">
                          <a:effectLst/>
                          <a:latin typeface="Verdana"/>
                        </a:rPr>
                        <a:t>18.45</a:t>
                      </a:r>
                      <a:endParaRPr lang="hr-HR" sz="1000" b="0" i="0" u="none" strike="noStrike" dirty="0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 dirty="0" smtClean="0">
                          <a:effectLst/>
                          <a:latin typeface="Verdana"/>
                        </a:rPr>
                        <a:t>24.84</a:t>
                      </a:r>
                      <a:endParaRPr lang="hr-HR" sz="1000" b="0" i="0" u="none" strike="noStrike" dirty="0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Verdana"/>
                        </a:rPr>
                        <a:t>CO2 MMT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Verdana"/>
                        </a:rPr>
                        <a:t>1550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Verdana"/>
                        </a:rPr>
                        <a:t>1550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Verdana"/>
                        </a:rPr>
                        <a:t>1550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 dirty="0" smtClean="0">
                          <a:effectLst/>
                          <a:latin typeface="Verdana"/>
                        </a:rPr>
                        <a:t>1542.6</a:t>
                      </a:r>
                      <a:endParaRPr lang="hr-HR" sz="1000" b="0" i="0" u="none" strike="noStrike" dirty="0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000" b="0" i="0" u="none" strike="noStrike" dirty="0" smtClean="0">
                          <a:effectLst/>
                          <a:latin typeface="Verdana"/>
                        </a:rPr>
                        <a:t>1535.2</a:t>
                      </a:r>
                      <a:endParaRPr lang="nb-NO" sz="1000" b="0" i="0" u="none" strike="noStrike" dirty="0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 dirty="0">
                          <a:effectLst/>
                          <a:latin typeface="Verdana"/>
                        </a:rPr>
                        <a:t>1525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b="0" i="0" u="none" strike="noStrike" dirty="0" smtClean="0">
                          <a:effectLst/>
                          <a:latin typeface="Verdana"/>
                        </a:rPr>
                        <a:t>1510.2</a:t>
                      </a:r>
                      <a:endParaRPr lang="it-IT" sz="1000" b="0" i="0" u="none" strike="noStrike" dirty="0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 dirty="0" smtClean="0">
                          <a:effectLst/>
                          <a:latin typeface="Verdana"/>
                        </a:rPr>
                        <a:t>1489.7</a:t>
                      </a:r>
                      <a:endParaRPr lang="hr-HR" sz="1000" b="0" i="0" u="none" strike="noStrike" dirty="0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000" b="0" i="0" u="none" strike="noStrike" dirty="0" smtClean="0">
                          <a:effectLst/>
                          <a:latin typeface="Verdana"/>
                        </a:rPr>
                        <a:t>1461.0</a:t>
                      </a:r>
                      <a:endParaRPr lang="nb-NO" sz="1000" b="0" i="0" u="none" strike="noStrike" dirty="0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 dirty="0" smtClean="0">
                          <a:effectLst/>
                          <a:latin typeface="Verdana"/>
                        </a:rPr>
                        <a:t>1420</a:t>
                      </a:r>
                      <a:endParaRPr lang="hr-HR" sz="1000" b="0" i="0" u="none" strike="noStrike" dirty="0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 dirty="0" smtClean="0">
                          <a:effectLst/>
                          <a:latin typeface="Verdana"/>
                        </a:rPr>
                        <a:t>1364.7</a:t>
                      </a:r>
                      <a:endParaRPr lang="hr-HR" sz="1000" b="0" i="0" u="none" strike="noStrike" dirty="0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 dirty="0" smtClean="0">
                          <a:effectLst/>
                          <a:latin typeface="Verdana"/>
                        </a:rPr>
                        <a:t>1287</a:t>
                      </a:r>
                      <a:endParaRPr lang="fi-FI" sz="1000" b="0" i="0" u="none" strike="noStrike" dirty="0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 dirty="0" smtClean="0">
                          <a:effectLst/>
                          <a:latin typeface="Verdana"/>
                        </a:rPr>
                        <a:t>1180.8</a:t>
                      </a:r>
                      <a:endParaRPr lang="hr-HR" sz="1000" b="0" i="0" u="none" strike="noStrike" dirty="0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 dirty="0" smtClean="0">
                          <a:effectLst/>
                          <a:latin typeface="Verdana"/>
                        </a:rPr>
                        <a:t>1053.1</a:t>
                      </a:r>
                      <a:endParaRPr lang="is-IS" sz="1000" b="0" i="0" u="none" strike="noStrike" dirty="0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6809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Verdana"/>
                        </a:rPr>
                        <a:t>CO2 reduction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000" b="0" i="0" u="none" strike="noStrike" dirty="0" smtClean="0">
                          <a:effectLst/>
                          <a:latin typeface="Verdana"/>
                        </a:rPr>
                        <a:t>7.3529</a:t>
                      </a:r>
                      <a:endParaRPr lang="nb-NO" sz="1000" b="0" i="0" u="none" strike="noStrike" dirty="0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 dirty="0" smtClean="0">
                          <a:effectLst/>
                          <a:latin typeface="Verdana"/>
                        </a:rPr>
                        <a:t>14.705</a:t>
                      </a:r>
                      <a:endParaRPr lang="is-IS" sz="1000" b="0" i="0" u="none" strike="noStrike" dirty="0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 dirty="0">
                          <a:effectLst/>
                          <a:latin typeface="Verdana"/>
                        </a:rPr>
                        <a:t>25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 dirty="0" smtClean="0">
                          <a:effectLst/>
                          <a:latin typeface="Verdana"/>
                        </a:rPr>
                        <a:t>39.705</a:t>
                      </a:r>
                      <a:endParaRPr lang="hr-HR" sz="1000" b="0" i="0" u="none" strike="noStrike" dirty="0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b="0" i="0" u="none" strike="noStrike" dirty="0" smtClean="0">
                          <a:effectLst/>
                          <a:latin typeface="Verdana"/>
                        </a:rPr>
                        <a:t>60.294</a:t>
                      </a:r>
                      <a:endParaRPr lang="it-IT" sz="1000" b="0" i="0" u="none" strike="noStrike" dirty="0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 dirty="0" smtClean="0">
                          <a:effectLst/>
                          <a:latin typeface="Verdana"/>
                        </a:rPr>
                        <a:t>88.970</a:t>
                      </a:r>
                      <a:endParaRPr lang="hr-HR" sz="1000" b="0" i="0" u="none" strike="noStrike" dirty="0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 dirty="0" smtClean="0">
                          <a:effectLst/>
                          <a:latin typeface="Verdana"/>
                        </a:rPr>
                        <a:t>129.4</a:t>
                      </a:r>
                      <a:endParaRPr lang="hr-HR" sz="1000" b="0" i="0" u="none" strike="noStrike" dirty="0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000" b="0" i="0" u="none" strike="noStrike" dirty="0" smtClean="0">
                          <a:effectLst/>
                          <a:latin typeface="Verdana"/>
                        </a:rPr>
                        <a:t>185.29</a:t>
                      </a:r>
                      <a:endParaRPr lang="nb-NO" sz="1000" b="0" i="0" u="none" strike="noStrike" dirty="0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 dirty="0">
                          <a:effectLst/>
                          <a:latin typeface="Verdana"/>
                        </a:rPr>
                        <a:t>262.5</a:t>
                      </a: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 dirty="0" smtClean="0">
                          <a:effectLst/>
                          <a:latin typeface="Verdana"/>
                        </a:rPr>
                        <a:t>369.11</a:t>
                      </a:r>
                      <a:endParaRPr lang="hr-HR" sz="1000" b="0" i="0" u="none" strike="noStrike" dirty="0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 dirty="0" smtClean="0">
                          <a:effectLst/>
                          <a:latin typeface="Verdana"/>
                        </a:rPr>
                        <a:t>496.88</a:t>
                      </a:r>
                      <a:endParaRPr lang="hr-HR" sz="1000" b="0" i="0" u="none" strike="noStrike" dirty="0">
                        <a:effectLst/>
                        <a:latin typeface="Verdana"/>
                      </a:endParaRPr>
                    </a:p>
                  </a:txBody>
                  <a:tcPr marL="12192" marR="12192" marT="121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73383" y="806176"/>
            <a:ext cx="7007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Transition to Electric Vehicles 2020-2030</a:t>
            </a:r>
            <a:endParaRPr lang="en-US" sz="2800" dirty="0"/>
          </a:p>
        </p:txBody>
      </p:sp>
      <p:sp>
        <p:nvSpPr>
          <p:cNvPr id="4" name="Oval 3"/>
          <p:cNvSpPr/>
          <p:nvPr/>
        </p:nvSpPr>
        <p:spPr>
          <a:xfrm>
            <a:off x="1284717" y="1996215"/>
            <a:ext cx="921544" cy="6715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014538" y="2472431"/>
            <a:ext cx="921544" cy="6715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959012" y="2414966"/>
            <a:ext cx="921544" cy="6715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6459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8878" y="1053864"/>
            <a:ext cx="6475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Transition to Renewable Electricity 2020-2030</a:t>
            </a:r>
            <a:endParaRPr lang="en-US" sz="2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02005953"/>
              </p:ext>
            </p:extLst>
          </p:nvPr>
        </p:nvGraphicFramePr>
        <p:xfrm>
          <a:off x="457202" y="2129057"/>
          <a:ext cx="8229595" cy="2728740"/>
        </p:xfrm>
        <a:graphic>
          <a:graphicData uri="http://schemas.openxmlformats.org/drawingml/2006/table">
            <a:tbl>
              <a:tblPr/>
              <a:tblGrid>
                <a:gridCol w="1370107"/>
                <a:gridCol w="528342"/>
                <a:gridCol w="528342"/>
                <a:gridCol w="465657"/>
                <a:gridCol w="465657"/>
                <a:gridCol w="501477"/>
                <a:gridCol w="465657"/>
                <a:gridCol w="465657"/>
                <a:gridCol w="492522"/>
                <a:gridCol w="474612"/>
                <a:gridCol w="474612"/>
                <a:gridCol w="483567"/>
                <a:gridCol w="519387"/>
                <a:gridCol w="510432"/>
                <a:gridCol w="483567"/>
              </a:tblGrid>
              <a:tr h="18805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Renewable </a:t>
                      </a:r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Electricity</a:t>
                      </a:r>
                    </a:p>
                    <a:p>
                      <a:pPr algn="l" fontAlgn="b"/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(Generating Capacity)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55" marR="8955" marT="8955" marB="0" anchor="b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2017</a:t>
                      </a:r>
                    </a:p>
                  </a:txBody>
                  <a:tcPr marL="8955" marR="8955" marT="8955" marB="0" anchor="b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2018</a:t>
                      </a:r>
                    </a:p>
                  </a:txBody>
                  <a:tcPr marL="8955" marR="8955" marT="8955" marB="0" anchor="b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2019</a:t>
                      </a:r>
                    </a:p>
                  </a:txBody>
                  <a:tcPr marL="8955" marR="8955" marT="8955" marB="0" anchor="b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2020</a:t>
                      </a:r>
                    </a:p>
                  </a:txBody>
                  <a:tcPr marL="8955" marR="8955" marT="8955" marB="0" anchor="b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2021</a:t>
                      </a:r>
                    </a:p>
                  </a:txBody>
                  <a:tcPr marL="8955" marR="8955" marT="8955" marB="0" anchor="b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2022</a:t>
                      </a:r>
                    </a:p>
                  </a:txBody>
                  <a:tcPr marL="8955" marR="8955" marT="8955" marB="0" anchor="b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2023</a:t>
                      </a:r>
                    </a:p>
                  </a:txBody>
                  <a:tcPr marL="8955" marR="8955" marT="8955" marB="0" anchor="b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2024</a:t>
                      </a:r>
                    </a:p>
                  </a:txBody>
                  <a:tcPr marL="8955" marR="8955" marT="8955" marB="0" anchor="b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2025</a:t>
                      </a:r>
                    </a:p>
                  </a:txBody>
                  <a:tcPr marL="8955" marR="8955" marT="8955" marB="0" anchor="b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2026</a:t>
                      </a:r>
                    </a:p>
                  </a:txBody>
                  <a:tcPr marL="8955" marR="8955" marT="8955" marB="0" anchor="b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2027</a:t>
                      </a:r>
                    </a:p>
                  </a:txBody>
                  <a:tcPr marL="8955" marR="8955" marT="8955" marB="0" anchor="b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2028</a:t>
                      </a:r>
                    </a:p>
                  </a:txBody>
                  <a:tcPr marL="8955" marR="8955" marT="8955" marB="0" anchor="b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2029</a:t>
                      </a:r>
                    </a:p>
                  </a:txBody>
                  <a:tcPr marL="8955" marR="8955" marT="8955" marB="0" anchor="b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2030</a:t>
                      </a:r>
                    </a:p>
                  </a:txBody>
                  <a:tcPr marL="8955" marR="8955" marT="8955" marB="0" anchor="b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414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effectLst/>
                          <a:latin typeface="Verdana"/>
                        </a:rPr>
                        <a:t>TOTAL capacity </a:t>
                      </a:r>
                      <a:r>
                        <a:rPr lang="en-US" sz="700" b="0" i="0" u="none" strike="noStrike" dirty="0" smtClean="0">
                          <a:effectLst/>
                          <a:latin typeface="Verdana"/>
                        </a:rPr>
                        <a:t>GW</a:t>
                      </a:r>
                    </a:p>
                    <a:p>
                      <a:pPr algn="l" fontAlgn="b"/>
                      <a:endParaRPr lang="en-US" sz="700" b="0" i="0" u="none" strike="noStrike" dirty="0">
                        <a:effectLst/>
                        <a:latin typeface="Verdana"/>
                      </a:endParaRPr>
                    </a:p>
                  </a:txBody>
                  <a:tcPr marL="8955" marR="8955" marT="895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700" b="0" i="0" u="none" strike="noStrike">
                          <a:effectLst/>
                          <a:latin typeface="Verdana"/>
                        </a:rPr>
                        <a:t>1,072.00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700" b="0" i="0" u="none" strike="noStrike">
                          <a:effectLst/>
                          <a:latin typeface="Verdana"/>
                        </a:rPr>
                        <a:t>1,200.00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700" b="0" i="0" u="none" strike="noStrike">
                          <a:effectLst/>
                          <a:latin typeface="Verdana"/>
                        </a:rPr>
                        <a:t>1,200.00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700" b="0" i="0" u="none" strike="noStrike">
                          <a:effectLst/>
                          <a:latin typeface="Verdana"/>
                        </a:rPr>
                        <a:t>1,200.00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700" b="0" i="0" u="none" strike="noStrike">
                          <a:effectLst/>
                          <a:latin typeface="Verdana"/>
                        </a:rPr>
                        <a:t>1,200.00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700" b="0" i="0" u="none" strike="noStrike">
                          <a:effectLst/>
                          <a:latin typeface="Verdana"/>
                        </a:rPr>
                        <a:t>1,200.00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700" b="0" i="0" u="none" strike="noStrike">
                          <a:effectLst/>
                          <a:latin typeface="Verdana"/>
                        </a:rPr>
                        <a:t>1,200.00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700" b="0" i="0" u="none" strike="noStrike">
                          <a:effectLst/>
                          <a:latin typeface="Verdana"/>
                        </a:rPr>
                        <a:t>1,200.00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700" b="0" i="0" u="none" strike="noStrike">
                          <a:effectLst/>
                          <a:latin typeface="Verdana"/>
                        </a:rPr>
                        <a:t>1,200.00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700" b="0" i="0" u="none" strike="noStrike">
                          <a:effectLst/>
                          <a:latin typeface="Verdana"/>
                        </a:rPr>
                        <a:t>1,200.00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700" b="0" i="0" u="none" strike="noStrike">
                          <a:effectLst/>
                          <a:latin typeface="Verdana"/>
                        </a:rPr>
                        <a:t>1,200.00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700" b="0" i="0" u="none" strike="noStrike">
                          <a:effectLst/>
                          <a:latin typeface="Verdana"/>
                        </a:rPr>
                        <a:t>1,200.00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700" b="0" i="0" u="none" strike="noStrike">
                          <a:effectLst/>
                          <a:latin typeface="Verdana"/>
                        </a:rPr>
                        <a:t>1,200.00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700" b="0" i="0" u="none" strike="noStrike" dirty="0">
                          <a:effectLst/>
                          <a:latin typeface="Verdana"/>
                        </a:rPr>
                        <a:t>1,200.00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414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effectLst/>
                          <a:latin typeface="Verdana"/>
                        </a:rPr>
                        <a:t>fossil fuels and biomass </a:t>
                      </a:r>
                      <a:r>
                        <a:rPr lang="en-US" sz="700" b="0" i="0" u="none" strike="noStrike" dirty="0" smtClean="0">
                          <a:effectLst/>
                          <a:latin typeface="Verdana"/>
                        </a:rPr>
                        <a:t>GW</a:t>
                      </a:r>
                    </a:p>
                    <a:p>
                      <a:pPr algn="l" fontAlgn="b"/>
                      <a:endParaRPr lang="en-US" sz="700" b="0" i="0" u="none" strike="noStrike" dirty="0" smtClean="0">
                        <a:effectLst/>
                        <a:latin typeface="Verdana"/>
                      </a:endParaRPr>
                    </a:p>
                  </a:txBody>
                  <a:tcPr marL="8955" marR="8955" marT="895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700" b="0" i="0" u="none" strike="noStrike">
                          <a:effectLst/>
                          <a:latin typeface="Verdana"/>
                        </a:rPr>
                        <a:t>736.00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700" b="0" i="0" u="none" strike="noStrike">
                          <a:effectLst/>
                          <a:latin typeface="Verdana"/>
                        </a:rPr>
                        <a:t>792.00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700" b="0" i="0" u="none" strike="noStrike">
                          <a:effectLst/>
                          <a:latin typeface="Verdana"/>
                        </a:rPr>
                        <a:t>844.20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700" b="0" i="0" u="none" strike="noStrike">
                          <a:effectLst/>
                          <a:latin typeface="Verdana"/>
                        </a:rPr>
                        <a:t>813.50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700" b="0" i="0" u="none" strike="noStrike">
                          <a:effectLst/>
                          <a:latin typeface="Verdana"/>
                        </a:rPr>
                        <a:t>756.60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0" i="0" u="none" strike="noStrike">
                          <a:effectLst/>
                          <a:latin typeface="Verdana"/>
                        </a:rPr>
                        <a:t>677.10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700" b="0" i="0" u="none" strike="noStrike">
                          <a:effectLst/>
                          <a:latin typeface="Verdana"/>
                        </a:rPr>
                        <a:t>594.10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700" b="0" i="0" u="none" strike="noStrike">
                          <a:effectLst/>
                          <a:latin typeface="Verdana"/>
                        </a:rPr>
                        <a:t>509.10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700" b="0" i="0" u="none" strike="noStrike">
                          <a:effectLst/>
                          <a:latin typeface="Verdana"/>
                        </a:rPr>
                        <a:t>422.10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0" i="0" u="none" strike="noStrike">
                          <a:effectLst/>
                          <a:latin typeface="Verdana"/>
                        </a:rPr>
                        <a:t>335.10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700" b="0" i="0" u="none" strike="noStrike">
                          <a:effectLst/>
                          <a:latin typeface="Verdana"/>
                        </a:rPr>
                        <a:t>248.10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0" i="0" u="none" strike="noStrike">
                          <a:effectLst/>
                          <a:latin typeface="Verdana"/>
                        </a:rPr>
                        <a:t>161.10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700" b="0" i="0" u="none" strike="noStrike">
                          <a:effectLst/>
                          <a:latin typeface="Verdana"/>
                        </a:rPr>
                        <a:t>74.10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0" i="0" u="none" strike="noStrike">
                          <a:effectLst/>
                          <a:latin typeface="Verdana"/>
                        </a:rPr>
                        <a:t>0.00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414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effectLst/>
                          <a:latin typeface="Verdana"/>
                        </a:rPr>
                        <a:t>nuclear </a:t>
                      </a:r>
                      <a:r>
                        <a:rPr lang="en-US" sz="700" b="0" i="0" u="none" strike="noStrike" dirty="0" smtClean="0">
                          <a:effectLst/>
                          <a:latin typeface="Verdana"/>
                        </a:rPr>
                        <a:t>GW</a:t>
                      </a:r>
                    </a:p>
                    <a:p>
                      <a:pPr algn="l" fontAlgn="b"/>
                      <a:endParaRPr lang="en-US" sz="700" b="0" i="0" u="none" strike="noStrike" dirty="0">
                        <a:effectLst/>
                        <a:latin typeface="Verdana"/>
                      </a:endParaRPr>
                    </a:p>
                  </a:txBody>
                  <a:tcPr marL="8955" marR="8955" marT="895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700" b="0" i="0" u="none" strike="noStrike">
                          <a:effectLst/>
                          <a:latin typeface="Verdana"/>
                        </a:rPr>
                        <a:t>99.00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700" b="0" i="0" u="none" strike="noStrike">
                          <a:effectLst/>
                          <a:latin typeface="Verdana"/>
                        </a:rPr>
                        <a:t>99.00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700" b="0" i="0" u="none" strike="noStrike">
                          <a:effectLst/>
                          <a:latin typeface="Verdana"/>
                        </a:rPr>
                        <a:t>98.00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0" i="0" u="none" strike="noStrike">
                          <a:effectLst/>
                          <a:latin typeface="Verdana"/>
                        </a:rPr>
                        <a:t>95.00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700" b="0" i="0" u="none" strike="noStrike">
                          <a:effectLst/>
                          <a:latin typeface="Verdana"/>
                        </a:rPr>
                        <a:t>92.00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700" b="0" i="0" u="none" strike="noStrike">
                          <a:effectLst/>
                          <a:latin typeface="Verdana"/>
                        </a:rPr>
                        <a:t>92.00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700" b="0" i="0" u="none" strike="noStrike">
                          <a:effectLst/>
                          <a:latin typeface="Verdana"/>
                        </a:rPr>
                        <a:t>92.00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0" i="0" u="none" strike="noStrike">
                          <a:effectLst/>
                          <a:latin typeface="Verdana"/>
                        </a:rPr>
                        <a:t>91.00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0" i="0" u="none" strike="noStrike">
                          <a:effectLst/>
                          <a:latin typeface="Verdana"/>
                        </a:rPr>
                        <a:t>90.00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700" b="0" i="0" u="none" strike="noStrike">
                          <a:effectLst/>
                          <a:latin typeface="Verdana"/>
                        </a:rPr>
                        <a:t>89.00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700" b="0" i="0" u="none" strike="noStrike">
                          <a:effectLst/>
                          <a:latin typeface="Verdana"/>
                        </a:rPr>
                        <a:t>88.00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700" b="0" i="0" u="none" strike="noStrike">
                          <a:effectLst/>
                          <a:latin typeface="Verdana"/>
                        </a:rPr>
                        <a:t>87.00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700" b="0" i="0" u="none" strike="noStrike">
                          <a:effectLst/>
                          <a:latin typeface="Verdana"/>
                        </a:rPr>
                        <a:t>86.00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0" i="0" u="none" strike="noStrike">
                          <a:effectLst/>
                          <a:latin typeface="Verdana"/>
                        </a:rPr>
                        <a:t>85.00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414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 smtClean="0">
                          <a:effectLst/>
                          <a:latin typeface="Verdana"/>
                        </a:rPr>
                        <a:t>Hydro</a:t>
                      </a:r>
                    </a:p>
                    <a:p>
                      <a:pPr algn="l" fontAlgn="b"/>
                      <a:endParaRPr lang="en-US" sz="700" b="0" i="0" u="none" strike="noStrike" dirty="0">
                        <a:effectLst/>
                        <a:latin typeface="Verdana"/>
                      </a:endParaRPr>
                    </a:p>
                  </a:txBody>
                  <a:tcPr marL="8955" marR="8955" marT="895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700" b="0" i="0" u="none" strike="noStrike">
                          <a:effectLst/>
                          <a:latin typeface="Verdana"/>
                        </a:rPr>
                        <a:t>79.80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700" b="0" i="0" u="none" strike="noStrike">
                          <a:effectLst/>
                          <a:latin typeface="Verdana"/>
                        </a:rPr>
                        <a:t>79.80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700" b="0" i="0" u="none" strike="noStrike">
                          <a:effectLst/>
                          <a:latin typeface="Verdana"/>
                        </a:rPr>
                        <a:t>79.80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700" b="0" i="0" u="none" strike="noStrike">
                          <a:effectLst/>
                          <a:latin typeface="Verdana"/>
                        </a:rPr>
                        <a:t>79.80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700" b="0" i="0" u="none" strike="noStrike">
                          <a:effectLst/>
                          <a:latin typeface="Verdana"/>
                        </a:rPr>
                        <a:t>79.80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700" b="0" i="0" u="none" strike="noStrike">
                          <a:effectLst/>
                          <a:latin typeface="Verdana"/>
                        </a:rPr>
                        <a:t>79.80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700" b="0" i="0" u="none" strike="noStrike">
                          <a:effectLst/>
                          <a:latin typeface="Verdana"/>
                        </a:rPr>
                        <a:t>79.80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700" b="0" i="0" u="none" strike="noStrike">
                          <a:effectLst/>
                          <a:latin typeface="Verdana"/>
                        </a:rPr>
                        <a:t>79.80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700" b="0" i="0" u="none" strike="noStrike">
                          <a:effectLst/>
                          <a:latin typeface="Verdana"/>
                        </a:rPr>
                        <a:t>79.80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700" b="0" i="0" u="none" strike="noStrike">
                          <a:effectLst/>
                          <a:latin typeface="Verdana"/>
                        </a:rPr>
                        <a:t>79.80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700" b="0" i="0" u="none" strike="noStrike">
                          <a:effectLst/>
                          <a:latin typeface="Verdana"/>
                        </a:rPr>
                        <a:t>79.80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700" b="0" i="0" u="none" strike="noStrike">
                          <a:effectLst/>
                          <a:latin typeface="Verdana"/>
                        </a:rPr>
                        <a:t>79.80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700" b="0" i="0" u="none" strike="noStrike">
                          <a:effectLst/>
                          <a:latin typeface="Verdana"/>
                        </a:rPr>
                        <a:t>79.80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700" b="0" i="0" u="none" strike="noStrike">
                          <a:effectLst/>
                          <a:latin typeface="Verdana"/>
                        </a:rPr>
                        <a:t>79.80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57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 smtClean="0">
                          <a:effectLst/>
                          <a:latin typeface="Verdana"/>
                        </a:rPr>
                        <a:t>Wind</a:t>
                      </a:r>
                    </a:p>
                    <a:p>
                      <a:pPr algn="l" fontAlgn="b"/>
                      <a:endParaRPr lang="en-US" sz="700" b="0" i="0" u="none" strike="noStrike" dirty="0">
                        <a:effectLst/>
                        <a:latin typeface="Verdana"/>
                      </a:endParaRPr>
                    </a:p>
                  </a:txBody>
                  <a:tcPr marL="8955" marR="8955" marT="895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700" b="0" i="0" u="none" strike="noStrike">
                          <a:effectLst/>
                          <a:latin typeface="Verdana"/>
                        </a:rPr>
                        <a:t>87.60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700" b="0" i="0" u="none" strike="noStrike">
                          <a:effectLst/>
                          <a:latin typeface="Verdana"/>
                        </a:rPr>
                        <a:t>96.40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0" i="0" u="none" strike="noStrike">
                          <a:effectLst/>
                          <a:latin typeface="Verdana"/>
                        </a:rPr>
                        <a:t>100.00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700" b="0" i="0" u="none" strike="noStrike">
                          <a:effectLst/>
                          <a:latin typeface="Verdana"/>
                        </a:rPr>
                        <a:t>113.60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700" b="0" i="0" u="none" strike="noStrike">
                          <a:effectLst/>
                          <a:latin typeface="Verdana"/>
                        </a:rPr>
                        <a:t>135.50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0" i="0" u="none" strike="noStrike">
                          <a:effectLst/>
                          <a:latin typeface="Verdana"/>
                        </a:rPr>
                        <a:t>170.00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700" b="0" i="0" u="none" strike="noStrike">
                          <a:effectLst/>
                          <a:latin typeface="Verdana"/>
                        </a:rPr>
                        <a:t>205.00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700" b="0" i="0" u="none" strike="noStrike">
                          <a:effectLst/>
                          <a:latin typeface="Verdana"/>
                        </a:rPr>
                        <a:t>240.00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0" i="0" u="none" strike="noStrike">
                          <a:effectLst/>
                          <a:latin typeface="Verdana"/>
                        </a:rPr>
                        <a:t>275.00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0" i="0" u="none" strike="noStrike">
                          <a:effectLst/>
                          <a:latin typeface="Verdana"/>
                        </a:rPr>
                        <a:t>310.00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0" i="0" u="none" strike="noStrike">
                          <a:effectLst/>
                          <a:latin typeface="Verdana"/>
                        </a:rPr>
                        <a:t>345.00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0" i="0" u="none" strike="noStrike">
                          <a:effectLst/>
                          <a:latin typeface="Verdana"/>
                        </a:rPr>
                        <a:t>380.00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0" i="0" u="none" strike="noStrike">
                          <a:effectLst/>
                          <a:latin typeface="Verdana"/>
                        </a:rPr>
                        <a:t>415.00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0" i="0" u="none" strike="noStrike">
                          <a:effectLst/>
                          <a:latin typeface="Verdana"/>
                        </a:rPr>
                        <a:t>450.00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414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 smtClean="0">
                          <a:effectLst/>
                          <a:latin typeface="Verdana"/>
                        </a:rPr>
                        <a:t>Solar</a:t>
                      </a:r>
                    </a:p>
                    <a:p>
                      <a:pPr algn="l" fontAlgn="b"/>
                      <a:endParaRPr lang="en-US" sz="700" b="0" i="0" u="none" strike="noStrike" dirty="0">
                        <a:effectLst/>
                        <a:latin typeface="Verdana"/>
                      </a:endParaRPr>
                    </a:p>
                  </a:txBody>
                  <a:tcPr marL="8955" marR="8955" marT="895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0" i="0" u="none" strike="noStrike">
                          <a:effectLst/>
                          <a:latin typeface="Verdana"/>
                        </a:rPr>
                        <a:t>27.00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700" b="0" i="0" u="none" strike="noStrike">
                          <a:effectLst/>
                          <a:latin typeface="Verdana"/>
                        </a:rPr>
                        <a:t>64.20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700" b="0" i="0" u="none" strike="noStrike">
                          <a:effectLst/>
                          <a:latin typeface="Verdana"/>
                        </a:rPr>
                        <a:t>76.20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0" i="0" u="none" strike="noStrike">
                          <a:effectLst/>
                          <a:latin typeface="Verdana"/>
                        </a:rPr>
                        <a:t>91.20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0" i="0" u="none" strike="noStrike">
                          <a:effectLst/>
                          <a:latin typeface="Verdana"/>
                        </a:rPr>
                        <a:t>121.20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700" b="0" i="0" u="none" strike="noStrike">
                          <a:effectLst/>
                          <a:latin typeface="Verdana"/>
                        </a:rPr>
                        <a:t>156.20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0" i="0" u="none" strike="noStrike">
                          <a:effectLst/>
                          <a:latin typeface="Verdana"/>
                        </a:rPr>
                        <a:t>191.20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700" b="0" i="0" u="none" strike="noStrike">
                          <a:effectLst/>
                          <a:latin typeface="Verdana"/>
                        </a:rPr>
                        <a:t>226.20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700" b="0" i="0" u="none" strike="noStrike">
                          <a:effectLst/>
                          <a:latin typeface="Verdana"/>
                        </a:rPr>
                        <a:t>261.20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700" b="0" i="0" u="none" strike="noStrike">
                          <a:effectLst/>
                          <a:latin typeface="Verdana"/>
                        </a:rPr>
                        <a:t>296.20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0" i="0" u="none" strike="noStrike">
                          <a:effectLst/>
                          <a:latin typeface="Verdana"/>
                        </a:rPr>
                        <a:t>331.20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700" b="0" i="0" u="none" strike="noStrike">
                          <a:effectLst/>
                          <a:latin typeface="Verdana"/>
                        </a:rPr>
                        <a:t>366.20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0" i="0" u="none" strike="noStrike">
                          <a:effectLst/>
                          <a:latin typeface="Verdana"/>
                        </a:rPr>
                        <a:t>401.20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700" b="0" i="0" u="none" strike="noStrike">
                          <a:effectLst/>
                          <a:latin typeface="Verdana"/>
                        </a:rPr>
                        <a:t>436.20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414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effectLst/>
                          <a:latin typeface="Verdana"/>
                        </a:rPr>
                        <a:t>renewables </a:t>
                      </a:r>
                      <a:r>
                        <a:rPr lang="en-US" sz="700" b="0" i="0" u="none" strike="noStrike" dirty="0" smtClean="0">
                          <a:effectLst/>
                          <a:latin typeface="Verdana"/>
                        </a:rPr>
                        <a:t>GW</a:t>
                      </a:r>
                    </a:p>
                    <a:p>
                      <a:pPr algn="l" fontAlgn="b"/>
                      <a:endParaRPr lang="en-US" sz="700" b="0" i="0" u="none" strike="noStrike" dirty="0">
                        <a:effectLst/>
                        <a:latin typeface="Verdana"/>
                      </a:endParaRPr>
                    </a:p>
                  </a:txBody>
                  <a:tcPr marL="8955" marR="8955" marT="895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700" b="0" i="0" u="none" strike="noStrike">
                          <a:effectLst/>
                          <a:latin typeface="Verdana"/>
                        </a:rPr>
                        <a:t>194.40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700" b="0" i="0" u="none" strike="noStrike">
                          <a:effectLst/>
                          <a:latin typeface="Verdana"/>
                        </a:rPr>
                        <a:t>242.20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0" i="0" u="none" strike="noStrike">
                          <a:effectLst/>
                          <a:latin typeface="Verdana"/>
                        </a:rPr>
                        <a:t>257.80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0" i="0" u="none" strike="noStrike">
                          <a:effectLst/>
                          <a:latin typeface="Verdana"/>
                        </a:rPr>
                        <a:t>291.50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0" i="0" u="none" strike="noStrike">
                          <a:effectLst/>
                          <a:latin typeface="Verdana"/>
                        </a:rPr>
                        <a:t>351.40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0" i="0" u="none" strike="noStrike">
                          <a:effectLst/>
                          <a:latin typeface="Verdana"/>
                        </a:rPr>
                        <a:t>430.90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700" b="0" i="0" u="none" strike="noStrike">
                          <a:effectLst/>
                          <a:latin typeface="Verdana"/>
                        </a:rPr>
                        <a:t>513.90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700" b="0" i="0" u="none" strike="noStrike">
                          <a:effectLst/>
                          <a:latin typeface="Verdana"/>
                        </a:rPr>
                        <a:t>599.90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700" b="0" i="0" u="none" strike="noStrike">
                          <a:effectLst/>
                          <a:latin typeface="Verdana"/>
                        </a:rPr>
                        <a:t>687.90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700" b="0" i="0" u="none" strike="noStrike">
                          <a:effectLst/>
                          <a:latin typeface="Verdana"/>
                        </a:rPr>
                        <a:t>775.90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700" b="0" i="0" u="none" strike="noStrike">
                          <a:effectLst/>
                          <a:latin typeface="Verdana"/>
                        </a:rPr>
                        <a:t>863.90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0" i="0" u="none" strike="noStrike">
                          <a:effectLst/>
                          <a:latin typeface="Verdana"/>
                        </a:rPr>
                        <a:t>951.90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0" i="0" u="none" strike="noStrike">
                          <a:effectLst/>
                          <a:latin typeface="Verdana"/>
                        </a:rPr>
                        <a:t>1,039.90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700" b="0" i="0" u="none" strike="noStrike">
                          <a:effectLst/>
                          <a:latin typeface="Verdana"/>
                        </a:rPr>
                        <a:t>1,122.90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414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effectLst/>
                          <a:latin typeface="Verdana"/>
                        </a:rPr>
                        <a:t>% </a:t>
                      </a:r>
                      <a:r>
                        <a:rPr lang="en-US" sz="700" b="0" i="0" u="none" strike="noStrike" dirty="0" smtClean="0">
                          <a:effectLst/>
                          <a:latin typeface="Verdana"/>
                        </a:rPr>
                        <a:t>renewable</a:t>
                      </a:r>
                    </a:p>
                    <a:p>
                      <a:pPr algn="l" fontAlgn="b"/>
                      <a:endParaRPr lang="en-US" sz="700" b="0" i="0" u="none" strike="noStrike" dirty="0">
                        <a:effectLst/>
                        <a:latin typeface="Verdana"/>
                      </a:endParaRPr>
                    </a:p>
                  </a:txBody>
                  <a:tcPr marL="8955" marR="8955" marT="895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700" b="0" i="0" u="none" strike="noStrike">
                          <a:effectLst/>
                          <a:latin typeface="Verdana"/>
                        </a:rPr>
                        <a:t>18.13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0" i="0" u="none" strike="noStrike">
                          <a:effectLst/>
                          <a:latin typeface="Verdana"/>
                        </a:rPr>
                        <a:t>20.18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0" i="0" u="none" strike="noStrike">
                          <a:effectLst/>
                          <a:latin typeface="Verdana"/>
                        </a:rPr>
                        <a:t>21.48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700" b="0" i="0" u="none" strike="noStrike">
                          <a:effectLst/>
                          <a:latin typeface="Verdana"/>
                        </a:rPr>
                        <a:t>24.29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700" b="0" i="0" u="none" strike="noStrike">
                          <a:effectLst/>
                          <a:latin typeface="Verdana"/>
                        </a:rPr>
                        <a:t>29.28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0" i="0" u="none" strike="noStrike">
                          <a:effectLst/>
                          <a:latin typeface="Verdana"/>
                        </a:rPr>
                        <a:t>35.91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700" b="0" i="0" u="none" strike="noStrike">
                          <a:effectLst/>
                          <a:latin typeface="Verdana"/>
                        </a:rPr>
                        <a:t>42.83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700" b="0" i="0" u="none" strike="noStrike">
                          <a:effectLst/>
                          <a:latin typeface="Verdana"/>
                        </a:rPr>
                        <a:t>49.99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0" i="0" u="none" strike="noStrike">
                          <a:effectLst/>
                          <a:latin typeface="Verdana"/>
                        </a:rPr>
                        <a:t>57.33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700" b="0" i="0" u="none" strike="noStrike">
                          <a:effectLst/>
                          <a:latin typeface="Verdana"/>
                        </a:rPr>
                        <a:t>64.66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0" i="0" u="none" strike="noStrike">
                          <a:effectLst/>
                          <a:latin typeface="Verdana"/>
                        </a:rPr>
                        <a:t>71.99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700" b="0" i="0" u="none" strike="noStrike">
                          <a:effectLst/>
                          <a:latin typeface="Verdana"/>
                        </a:rPr>
                        <a:t>79.33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700" b="0" i="0" u="none" strike="noStrike">
                          <a:effectLst/>
                          <a:latin typeface="Verdana"/>
                        </a:rPr>
                        <a:t>86.66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700" b="0" i="0" u="none" strike="noStrike">
                          <a:effectLst/>
                          <a:latin typeface="Verdana"/>
                        </a:rPr>
                        <a:t>93.58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414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effectLst/>
                          <a:latin typeface="Verdana"/>
                        </a:rPr>
                        <a:t>FF </a:t>
                      </a:r>
                      <a:r>
                        <a:rPr lang="en-US" sz="700" b="0" i="0" u="none" strike="noStrike" dirty="0" smtClean="0">
                          <a:effectLst/>
                          <a:latin typeface="Verdana"/>
                        </a:rPr>
                        <a:t>reduction</a:t>
                      </a:r>
                    </a:p>
                    <a:p>
                      <a:pPr algn="l" fontAlgn="b"/>
                      <a:endParaRPr lang="en-US" sz="700" b="0" i="0" u="none" strike="noStrike" dirty="0">
                        <a:effectLst/>
                        <a:latin typeface="Verdana"/>
                      </a:endParaRPr>
                    </a:p>
                  </a:txBody>
                  <a:tcPr marL="8955" marR="8955" marT="895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0" i="0" u="none" strike="noStrike">
                          <a:effectLst/>
                          <a:latin typeface="Verdana"/>
                        </a:rPr>
                        <a:t>30.70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700" b="0" i="0" u="none" strike="noStrike">
                          <a:effectLst/>
                          <a:latin typeface="Verdana"/>
                        </a:rPr>
                        <a:t>87.60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0" i="0" u="none" strike="noStrike">
                          <a:effectLst/>
                          <a:latin typeface="Verdana"/>
                        </a:rPr>
                        <a:t>167.10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0" i="0" u="none" strike="noStrike">
                          <a:effectLst/>
                          <a:latin typeface="Verdana"/>
                        </a:rPr>
                        <a:t>250.10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0" i="0" u="none" strike="noStrike">
                          <a:effectLst/>
                          <a:latin typeface="Verdana"/>
                        </a:rPr>
                        <a:t>335.10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700" b="0" i="0" u="none" strike="noStrike">
                          <a:effectLst/>
                          <a:latin typeface="Verdana"/>
                        </a:rPr>
                        <a:t>422.10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700" b="0" i="0" u="none" strike="noStrike">
                          <a:effectLst/>
                          <a:latin typeface="Verdana"/>
                        </a:rPr>
                        <a:t>509.10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700" b="0" i="0" u="none" strike="noStrike">
                          <a:effectLst/>
                          <a:latin typeface="Verdana"/>
                        </a:rPr>
                        <a:t>596.10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700" b="0" i="0" u="none" strike="noStrike">
                          <a:effectLst/>
                          <a:latin typeface="Verdana"/>
                        </a:rPr>
                        <a:t>683.10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700" b="0" i="0" u="none" strike="noStrike">
                          <a:effectLst/>
                          <a:latin typeface="Verdana"/>
                        </a:rPr>
                        <a:t>770.10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700" b="0" i="0" u="none" strike="noStrike">
                          <a:effectLst/>
                          <a:latin typeface="Verdana"/>
                        </a:rPr>
                        <a:t>844.20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414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effectLst/>
                          <a:latin typeface="Verdana"/>
                        </a:rPr>
                        <a:t>CO </a:t>
                      </a:r>
                      <a:r>
                        <a:rPr lang="en-US" sz="700" b="0" i="0" u="none" strike="noStrike" dirty="0" smtClean="0">
                          <a:effectLst/>
                          <a:latin typeface="Verdana"/>
                        </a:rPr>
                        <a:t>MMT</a:t>
                      </a:r>
                    </a:p>
                    <a:p>
                      <a:pPr algn="l" fontAlgn="b"/>
                      <a:endParaRPr lang="en-US" sz="700" b="0" i="0" u="none" strike="noStrike" dirty="0">
                        <a:effectLst/>
                        <a:latin typeface="Verdana"/>
                      </a:endParaRPr>
                    </a:p>
                  </a:txBody>
                  <a:tcPr marL="8955" marR="8955" marT="895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2,000.00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700" b="0" i="0" u="none" strike="noStrike">
                          <a:effectLst/>
                          <a:latin typeface="Verdana"/>
                        </a:rPr>
                        <a:t>1,914.12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700" b="0" i="0" u="none" strike="noStrike">
                          <a:effectLst/>
                          <a:latin typeface="Verdana"/>
                        </a:rPr>
                        <a:t>1,780.24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700" b="0" i="0" u="none" strike="noStrike">
                          <a:effectLst/>
                          <a:latin typeface="Verdana"/>
                        </a:rPr>
                        <a:t>1,593.18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0" i="0" u="none" strike="noStrike">
                          <a:effectLst/>
                          <a:latin typeface="Verdana"/>
                        </a:rPr>
                        <a:t>1,397.88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0" i="0" u="none" strike="noStrike">
                          <a:effectLst/>
                          <a:latin typeface="Verdana"/>
                        </a:rPr>
                        <a:t>1,197.88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700" b="0" i="0" u="none" strike="noStrike">
                          <a:effectLst/>
                          <a:latin typeface="Verdana"/>
                        </a:rPr>
                        <a:t>993.18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700" b="0" i="0" u="none" strike="noStrike">
                          <a:effectLst/>
                          <a:latin typeface="Verdana"/>
                        </a:rPr>
                        <a:t>788.47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700" b="0" i="0" u="none" strike="noStrike">
                          <a:effectLst/>
                          <a:latin typeface="Verdana"/>
                        </a:rPr>
                        <a:t>583.76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700" b="0" i="0" u="none" strike="noStrike">
                          <a:effectLst/>
                          <a:latin typeface="Verdana"/>
                        </a:rPr>
                        <a:t>379.06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700" b="0" i="0" u="none" strike="noStrike">
                          <a:effectLst/>
                          <a:latin typeface="Verdana"/>
                        </a:rPr>
                        <a:t>174.35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0" i="0" u="none" strike="noStrike">
                          <a:effectLst/>
                          <a:latin typeface="Verdana"/>
                        </a:rPr>
                        <a:t>0.00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414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effectLst/>
                          <a:latin typeface="Verdana"/>
                        </a:rPr>
                        <a:t>CO </a:t>
                      </a:r>
                      <a:r>
                        <a:rPr lang="en-US" sz="700" b="0" i="0" u="none" strike="noStrike" dirty="0" smtClean="0">
                          <a:effectLst/>
                          <a:latin typeface="Verdana"/>
                        </a:rPr>
                        <a:t>reduction</a:t>
                      </a:r>
                    </a:p>
                    <a:p>
                      <a:pPr algn="l" fontAlgn="b"/>
                      <a:endParaRPr lang="en-US" sz="700" b="0" i="0" u="none" strike="noStrike" dirty="0">
                        <a:effectLst/>
                        <a:latin typeface="Verdana"/>
                      </a:endParaRPr>
                    </a:p>
                  </a:txBody>
                  <a:tcPr marL="8955" marR="8955" marT="895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0" i="0" u="none" strike="noStrike">
                          <a:effectLst/>
                          <a:latin typeface="Verdana"/>
                        </a:rPr>
                        <a:t>0.00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0" i="0" u="none" strike="noStrike">
                          <a:effectLst/>
                          <a:latin typeface="Verdana"/>
                        </a:rPr>
                        <a:t>85.88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700" b="0" i="0" u="none" strike="noStrike">
                          <a:effectLst/>
                          <a:latin typeface="Verdana"/>
                        </a:rPr>
                        <a:t>219.76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700" b="0" i="0" u="none" strike="noStrike">
                          <a:effectLst/>
                          <a:latin typeface="Verdana"/>
                        </a:rPr>
                        <a:t>406.82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0" i="0" u="none" strike="noStrike">
                          <a:effectLst/>
                          <a:latin typeface="Verdana"/>
                        </a:rPr>
                        <a:t>602.12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0" i="0" u="none" strike="noStrike">
                          <a:effectLst/>
                          <a:latin typeface="Verdana"/>
                        </a:rPr>
                        <a:t>802.12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1,006.82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0" i="0" u="none" strike="noStrike">
                          <a:effectLst/>
                          <a:latin typeface="Verdana"/>
                        </a:rPr>
                        <a:t>1,211.53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700" b="0" i="0" u="none" strike="noStrike">
                          <a:effectLst/>
                          <a:latin typeface="Verdana"/>
                        </a:rPr>
                        <a:t>1,416.24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0" i="0" u="none" strike="noStrike">
                          <a:effectLst/>
                          <a:latin typeface="Verdana"/>
                        </a:rPr>
                        <a:t>1,620.94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0" i="0" u="none" strike="noStrike">
                          <a:effectLst/>
                          <a:latin typeface="Verdana"/>
                        </a:rPr>
                        <a:t>1,825.65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 dirty="0">
                          <a:effectLst/>
                          <a:latin typeface="Verdana"/>
                        </a:rPr>
                        <a:t>2,000.00</a:t>
                      </a:r>
                    </a:p>
                  </a:txBody>
                  <a:tcPr marL="8955" marR="8955" marT="89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Oval 4"/>
          <p:cNvSpPr/>
          <p:nvPr/>
        </p:nvSpPr>
        <p:spPr>
          <a:xfrm>
            <a:off x="2663820" y="2204559"/>
            <a:ext cx="921544" cy="6715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772958" y="3762181"/>
            <a:ext cx="921544" cy="6715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081017" y="3764243"/>
            <a:ext cx="921544" cy="6715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6917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4550" y="630182"/>
            <a:ext cx="5948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Green New Deal</a:t>
            </a:r>
            <a:endParaRPr lang="en-US" sz="4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699655" y="1594550"/>
            <a:ext cx="6483515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Immediate Priorities </a:t>
            </a:r>
            <a:r>
              <a:rPr lang="mr-IN" sz="2400" u="sng" dirty="0" smtClean="0"/>
              <a:t>–</a:t>
            </a:r>
            <a:r>
              <a:rPr lang="en-US" sz="2400" u="sng" dirty="0" smtClean="0"/>
              <a:t> by 2030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100% Renewable Electricity 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Only electric vehicles for sale 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All new buildings fossil-free 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Complete ban on HFCs</a:t>
            </a:r>
          </a:p>
          <a:p>
            <a:endParaRPr lang="en-US" sz="2400" dirty="0" smtClean="0"/>
          </a:p>
          <a:p>
            <a:r>
              <a:rPr lang="en-US" sz="2400" u="sng" dirty="0" smtClean="0"/>
              <a:t>Longer-term Priorities </a:t>
            </a:r>
            <a:r>
              <a:rPr lang="mr-IN" sz="2400" u="sng" dirty="0" smtClean="0"/>
              <a:t>–</a:t>
            </a:r>
            <a:r>
              <a:rPr lang="en-US" sz="2400" u="sng" dirty="0" smtClean="0"/>
              <a:t> by 2050</a:t>
            </a:r>
          </a:p>
          <a:p>
            <a:r>
              <a:rPr lang="en-US" sz="2400" dirty="0" smtClean="0"/>
              <a:t>5.   Transformation of agriculture</a:t>
            </a:r>
          </a:p>
          <a:p>
            <a:pPr marL="457200" indent="-457200">
              <a:buAutoNum type="arabicPeriod" startAt="6"/>
            </a:pPr>
            <a:r>
              <a:rPr lang="en-US" sz="2400" dirty="0" smtClean="0"/>
              <a:t>Transformation of steel, cement </a:t>
            </a:r>
            <a:br>
              <a:rPr lang="en-US" sz="2400" dirty="0" smtClean="0"/>
            </a:br>
            <a:r>
              <a:rPr lang="en-US" sz="2400" dirty="0" smtClean="0"/>
              <a:t>	and other industries </a:t>
            </a:r>
          </a:p>
          <a:p>
            <a:pPr marL="457200" indent="-457200">
              <a:buAutoNum type="arabicPeriod" startAt="7"/>
            </a:pPr>
            <a:r>
              <a:rPr lang="en-US" sz="2400" dirty="0" smtClean="0"/>
              <a:t>Planting of 10 billion trees </a:t>
            </a:r>
          </a:p>
        </p:txBody>
      </p:sp>
    </p:spTree>
    <p:extLst>
      <p:ext uri="{BB962C8B-B14F-4D97-AF65-F5344CB8AC3E}">
        <p14:creationId xmlns:p14="http://schemas.microsoft.com/office/powerpoint/2010/main" xmlns="" val="359245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Warheads to Windmills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u="sng" dirty="0" smtClean="0"/>
              <a:t>A Report</a:t>
            </a:r>
          </a:p>
          <a:p>
            <a:pPr lvl="1"/>
            <a:r>
              <a:rPr lang="en-US" dirty="0" smtClean="0"/>
              <a:t>Looking at what it will take to address climate</a:t>
            </a:r>
          </a:p>
          <a:p>
            <a:pPr lvl="1"/>
            <a:r>
              <a:rPr lang="en-US" dirty="0" smtClean="0"/>
              <a:t>What human and financial resources needed</a:t>
            </a:r>
          </a:p>
          <a:p>
            <a:pPr lvl="1"/>
            <a:r>
              <a:rPr lang="en-US" dirty="0" smtClean="0"/>
              <a:t>What are we spending on nuclear weapons</a:t>
            </a:r>
          </a:p>
          <a:p>
            <a:pPr lvl="1"/>
            <a:r>
              <a:rPr lang="en-US" dirty="0" smtClean="0"/>
              <a:t>How could one transition to the other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u="sng" dirty="0" smtClean="0"/>
              <a:t>A Campaign</a:t>
            </a:r>
            <a:endParaRPr lang="en-US" dirty="0" smtClean="0"/>
          </a:p>
          <a:p>
            <a:pPr lvl="1"/>
            <a:r>
              <a:rPr lang="en-US" dirty="0" smtClean="0"/>
              <a:t>Building support for Green New Deal</a:t>
            </a:r>
          </a:p>
          <a:p>
            <a:pPr lvl="1"/>
            <a:r>
              <a:rPr lang="en-US" dirty="0" smtClean="0"/>
              <a:t>Building support for Nuclear Ban Treaty</a:t>
            </a:r>
          </a:p>
          <a:p>
            <a:pPr lvl="1"/>
            <a:r>
              <a:rPr lang="en-US" dirty="0" smtClean="0"/>
              <a:t>Using one as a means to achieve the other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7774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0-04-28 at 21.47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58900" y="876300"/>
            <a:ext cx="6413500" cy="51054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185990" y="5151143"/>
            <a:ext cx="921544" cy="6715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6125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0-04-29 at 10.01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43100" y="0"/>
            <a:ext cx="5256874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555846" y="2710141"/>
            <a:ext cx="921544" cy="6715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5477390" y="2710141"/>
            <a:ext cx="921544" cy="6715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071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0-07-13 at 21.09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38200"/>
            <a:ext cx="9144000" cy="517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94256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0-07-14 at 11.35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400" y="457200"/>
            <a:ext cx="83185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15340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ni-coefficient-of-net-wealth-in-the-United-States-left-panel-intra-cohort-Gini-inde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5035" y="558800"/>
            <a:ext cx="9286623" cy="572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5794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re-of-income-received-by-the-richest-1-of-the-popul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5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14436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0-07-13 at 21.11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95300"/>
            <a:ext cx="9144000" cy="586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67561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20-07-14 at 11.41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73100"/>
            <a:ext cx="9144000" cy="550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35309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0-07-14 at 11.44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96900"/>
            <a:ext cx="9144000" cy="564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22143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Flattening the Inequality Curve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Massive amounts of money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New rules and regulations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Converting workers and factories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Taking personal responsibility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Global cooperation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2396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Feeding two birds with one scone</a:t>
            </a:r>
            <a:endParaRPr lang="en-US" dirty="0"/>
          </a:p>
        </p:txBody>
      </p:sp>
      <p:pic>
        <p:nvPicPr>
          <p:cNvPr id="4" name="Content Placeholder 3" descr="Screen Shot 2020-04-29 at 3.12.14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51" b="9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317186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create jobs</a:t>
            </a:r>
          </a:p>
          <a:p>
            <a:r>
              <a:rPr lang="en-US" dirty="0" smtClean="0"/>
              <a:t>Access to healthcare</a:t>
            </a:r>
          </a:p>
          <a:p>
            <a:r>
              <a:rPr lang="en-US" dirty="0" smtClean="0"/>
              <a:t>Better housing</a:t>
            </a:r>
          </a:p>
          <a:p>
            <a:r>
              <a:rPr lang="en-US" dirty="0" smtClean="0"/>
              <a:t>Education without debt</a:t>
            </a:r>
          </a:p>
          <a:p>
            <a:r>
              <a:rPr lang="en-US" dirty="0" smtClean="0"/>
              <a:t>Public transportation</a:t>
            </a:r>
          </a:p>
          <a:p>
            <a:r>
              <a:rPr lang="en-US" dirty="0" smtClean="0"/>
              <a:t>Neighborhoods and infrastructure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2396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Legislation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2396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flatten the curve?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Massive amounts of money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New rules and regulations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Converting workers and factories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Taking personal responsibility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Global cooperation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2396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flatten the curve?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Massive amounts of money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New rules and regulations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Converting workers and factories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Taking personal responsibility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Global cooperation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2396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nd sit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34193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573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Call to Action #2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7398"/>
            <a:ext cx="8229600" cy="481876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Tell Joe Biden:</a:t>
            </a:r>
          </a:p>
          <a:p>
            <a:r>
              <a:rPr lang="en-US" dirty="0" smtClean="0"/>
              <a:t>We need to cut our carbon</a:t>
            </a:r>
            <a:br>
              <a:rPr lang="en-US" dirty="0" smtClean="0"/>
            </a:br>
            <a:r>
              <a:rPr lang="en-US" dirty="0" smtClean="0"/>
              <a:t>emissions in half by </a:t>
            </a:r>
            <a:r>
              <a:rPr lang="en-US" u="sng" dirty="0" smtClean="0"/>
              <a:t>2030.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That’s what the science says.</a:t>
            </a:r>
          </a:p>
          <a:p>
            <a:r>
              <a:rPr lang="en-US" dirty="0" smtClean="0"/>
              <a:t>That’s what the IPCC says.</a:t>
            </a:r>
          </a:p>
          <a:p>
            <a:r>
              <a:rPr lang="en-US" dirty="0" smtClean="0"/>
              <a:t>That’s what our young people say.</a:t>
            </a:r>
          </a:p>
          <a:p>
            <a:r>
              <a:rPr lang="en-US" dirty="0" smtClean="0"/>
              <a:t>It’s their future that’s at stake!</a:t>
            </a:r>
          </a:p>
          <a:p>
            <a:r>
              <a:rPr lang="en-US" dirty="0" smtClean="0"/>
              <a:t>What are you going to do to make sure we meet the IPCC’s 2030 target?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69911" y="1201880"/>
            <a:ext cx="2771367" cy="27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518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</a:endParaRPr>
          </a:p>
        </p:txBody>
      </p:sp>
      <p:pic>
        <p:nvPicPr>
          <p:cNvPr id="35842" name="Content Placeholder 3" descr="5663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3673" r="-13673"/>
          <a:stretch>
            <a:fillRect/>
          </a:stretch>
        </p:blipFill>
        <p:spPr>
          <a:xfrm>
            <a:off x="-1371600" y="0"/>
            <a:ext cx="12469813" cy="6858000"/>
          </a:xfrm>
        </p:spPr>
      </p:pic>
      <p:sp>
        <p:nvSpPr>
          <p:cNvPr id="35843" name="TextBox 4"/>
          <p:cNvSpPr txBox="1">
            <a:spLocks noChangeArrowheads="1"/>
          </p:cNvSpPr>
          <p:nvPr/>
        </p:nvSpPr>
        <p:spPr bwMode="auto">
          <a:xfrm>
            <a:off x="457200" y="609600"/>
            <a:ext cx="350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>
                <a:solidFill>
                  <a:schemeClr val="bg1"/>
                </a:solidFill>
                <a:latin typeface="Calibri" charset="0"/>
              </a:rPr>
              <a:t>Hiroshima, 1945</a:t>
            </a:r>
          </a:p>
        </p:txBody>
      </p:sp>
    </p:spTree>
    <p:extLst>
      <p:ext uri="{BB962C8B-B14F-4D97-AF65-F5344CB8AC3E}">
        <p14:creationId xmlns:p14="http://schemas.microsoft.com/office/powerpoint/2010/main" xmlns="" val="6601531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20-04-28 at 22.09.4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758" r="-1758"/>
          <a:stretch>
            <a:fillRect/>
          </a:stretch>
        </p:blipFill>
        <p:spPr>
          <a:xfrm>
            <a:off x="-2587678" y="116966"/>
            <a:ext cx="11941045" cy="6567115"/>
          </a:xfrm>
        </p:spPr>
      </p:pic>
    </p:spTree>
    <p:extLst>
      <p:ext uri="{BB962C8B-B14F-4D97-AF65-F5344CB8AC3E}">
        <p14:creationId xmlns:p14="http://schemas.microsoft.com/office/powerpoint/2010/main" xmlns="" val="221415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20-04-28 at 22.30.0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9927" r="-19927"/>
          <a:stretch>
            <a:fillRect/>
          </a:stretch>
        </p:blipFill>
        <p:spPr>
          <a:xfrm>
            <a:off x="-1347491" y="274638"/>
            <a:ext cx="11604635" cy="6382102"/>
          </a:xfrm>
        </p:spPr>
      </p:pic>
      <p:sp>
        <p:nvSpPr>
          <p:cNvPr id="5" name="Oval 4"/>
          <p:cNvSpPr/>
          <p:nvPr/>
        </p:nvSpPr>
        <p:spPr>
          <a:xfrm>
            <a:off x="4318194" y="3165116"/>
            <a:ext cx="921544" cy="6715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3034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538" y="989415"/>
            <a:ext cx="8776592" cy="4963314"/>
          </a:xfrm>
        </p:spPr>
      </p:pic>
    </p:spTree>
    <p:extLst>
      <p:ext uri="{BB962C8B-B14F-4D97-AF65-F5344CB8AC3E}">
        <p14:creationId xmlns:p14="http://schemas.microsoft.com/office/powerpoint/2010/main" xmlns="" val="298794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Existential Threats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Climate catastrophe</a:t>
            </a:r>
          </a:p>
          <a:p>
            <a:r>
              <a:rPr lang="en-US" dirty="0" smtClean="0"/>
              <a:t>Nuclear nightmare</a:t>
            </a:r>
          </a:p>
          <a:p>
            <a:r>
              <a:rPr lang="en-US" dirty="0" smtClean="0"/>
              <a:t>Unsustainable inequality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00814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Flattening the Nuclear Curve</a:t>
            </a:r>
            <a:endParaRPr lang="en-US" dirty="0"/>
          </a:p>
        </p:txBody>
      </p:sp>
      <p:pic>
        <p:nvPicPr>
          <p:cNvPr id="4" name="Content Placeholder 3" descr="flattening-climate curv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785" b="4785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2855038" y="1804611"/>
            <a:ext cx="203385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 1 explosion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733510" y="5193683"/>
            <a:ext cx="1460939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No explosion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25703" y="4248581"/>
            <a:ext cx="23581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 available burn beds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94449" y="5104499"/>
            <a:ext cx="458336" cy="369332"/>
          </a:xfrm>
          <a:prstGeom prst="rect">
            <a:avLst/>
          </a:prstGeom>
          <a:solidFill>
            <a:srgbClr val="51A1DE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4844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0-04-21 at 19.12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000" y="444500"/>
            <a:ext cx="8890000" cy="595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10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20-04-21 at 19.17.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500" y="217864"/>
            <a:ext cx="8001000" cy="53467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1500" y="5836787"/>
            <a:ext cx="8164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Former CA </a:t>
            </a:r>
            <a:r>
              <a:rPr lang="en-US" dirty="0" err="1" smtClean="0"/>
              <a:t>Gov</a:t>
            </a:r>
            <a:r>
              <a:rPr lang="en-US" dirty="0" smtClean="0"/>
              <a:t> Jerry Brown, Former Irish PM Mary Robinson and Former UN S-G Ban Ki-Moon unveil the 2020 “Doomsday Clock,” January,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0608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xistential Threat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4996" b="-4996"/>
          <a:stretch>
            <a:fillRect/>
          </a:stretch>
        </p:blipFill>
        <p:spPr>
          <a:xfrm>
            <a:off x="218485" y="1103694"/>
            <a:ext cx="8739970" cy="4806647"/>
          </a:xfrm>
        </p:spPr>
      </p:pic>
    </p:spTree>
    <p:extLst>
      <p:ext uri="{BB962C8B-B14F-4D97-AF65-F5344CB8AC3E}">
        <p14:creationId xmlns:p14="http://schemas.microsoft.com/office/powerpoint/2010/main" xmlns="" val="7171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  <a:ea typeface="ＭＳ Ｐゴシック" charset="0"/>
            </a:endParaRPr>
          </a:p>
        </p:txBody>
      </p:sp>
      <p:pic>
        <p:nvPicPr>
          <p:cNvPr id="63490" name="Content Placeholder 3" descr="IMG_586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336" b="13336"/>
          <a:stretch>
            <a:fillRect/>
          </a:stretch>
        </p:blipFill>
        <p:spPr>
          <a:xfrm>
            <a:off x="0" y="34925"/>
            <a:ext cx="12587288" cy="6923088"/>
          </a:xfrm>
        </p:spPr>
      </p:pic>
    </p:spTree>
    <p:extLst>
      <p:ext uri="{BB962C8B-B14F-4D97-AF65-F5344CB8AC3E}">
        <p14:creationId xmlns:p14="http://schemas.microsoft.com/office/powerpoint/2010/main" xmlns="" val="266263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  <a:ea typeface="ＭＳ Ｐゴシック" charset="0"/>
            </a:endParaRPr>
          </a:p>
        </p:txBody>
      </p:sp>
      <p:pic>
        <p:nvPicPr>
          <p:cNvPr id="23554" name="Content Placeholder 3" descr="country by country vot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03" b="703"/>
          <a:stretch>
            <a:fillRect/>
          </a:stretch>
        </p:blipFill>
        <p:spPr>
          <a:xfrm>
            <a:off x="28575" y="908050"/>
            <a:ext cx="9115425" cy="5013325"/>
          </a:xfrm>
        </p:spPr>
      </p:pic>
    </p:spTree>
    <p:extLst>
      <p:ext uri="{BB962C8B-B14F-4D97-AF65-F5344CB8AC3E}">
        <p14:creationId xmlns:p14="http://schemas.microsoft.com/office/powerpoint/2010/main" xmlns="" val="416437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  <a:ea typeface="ＭＳ Ｐゴシック" charset="0"/>
            </a:endParaRPr>
          </a:p>
        </p:txBody>
      </p:sp>
      <p:pic>
        <p:nvPicPr>
          <p:cNvPr id="24578" name="Content Placeholder 3" descr="final vote tall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61" b="2361"/>
          <a:stretch>
            <a:fillRect/>
          </a:stretch>
        </p:blipFill>
        <p:spPr>
          <a:xfrm>
            <a:off x="-396875" y="0"/>
            <a:ext cx="12469813" cy="6858000"/>
          </a:xfrm>
        </p:spPr>
      </p:pic>
    </p:spTree>
    <p:extLst>
      <p:ext uri="{BB962C8B-B14F-4D97-AF65-F5344CB8AC3E}">
        <p14:creationId xmlns:p14="http://schemas.microsoft.com/office/powerpoint/2010/main" xmlns="" val="356512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  <a:ea typeface="ＭＳ Ｐゴシック" charset="0"/>
            </a:endParaRPr>
          </a:p>
        </p:txBody>
      </p:sp>
      <p:pic>
        <p:nvPicPr>
          <p:cNvPr id="57346" name="Content Placeholder 5" descr="n-nuclear-a-20170709-870x58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52" b="8752"/>
          <a:stretch>
            <a:fillRect/>
          </a:stretch>
        </p:blipFill>
        <p:spPr>
          <a:xfrm>
            <a:off x="-2197100" y="25400"/>
            <a:ext cx="12469813" cy="6858000"/>
          </a:xfrm>
        </p:spPr>
      </p:pic>
    </p:spTree>
    <p:extLst>
      <p:ext uri="{BB962C8B-B14F-4D97-AF65-F5344CB8AC3E}">
        <p14:creationId xmlns:p14="http://schemas.microsoft.com/office/powerpoint/2010/main" xmlns="" val="451989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20-04-28 at 23.33.3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608" b="-2608"/>
          <a:stretch>
            <a:fillRect/>
          </a:stretch>
        </p:blipFill>
        <p:spPr>
          <a:xfrm>
            <a:off x="-96619" y="483059"/>
            <a:ext cx="9538604" cy="5245865"/>
          </a:xfrm>
        </p:spPr>
      </p:pic>
    </p:spTree>
    <p:extLst>
      <p:ext uri="{BB962C8B-B14F-4D97-AF65-F5344CB8AC3E}">
        <p14:creationId xmlns:p14="http://schemas.microsoft.com/office/powerpoint/2010/main" xmlns="" val="44041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Call to Action #3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7398"/>
            <a:ext cx="8229600" cy="48187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Ask members of Congress to</a:t>
            </a:r>
            <a:r>
              <a:rPr lang="mr-IN" b="1" dirty="0" smtClean="0"/>
              <a:t>…</a:t>
            </a:r>
            <a:endParaRPr lang="en-US" b="1" dirty="0" smtClean="0"/>
          </a:p>
          <a:p>
            <a:r>
              <a:rPr lang="en-US" dirty="0" smtClean="0"/>
              <a:t>Co-sponsor </a:t>
            </a:r>
            <a:r>
              <a:rPr lang="en-US" dirty="0" err="1" smtClean="0"/>
              <a:t>H.Res</a:t>
            </a:r>
            <a:r>
              <a:rPr lang="en-US" dirty="0" smtClean="0"/>
              <a:t>. 302:</a:t>
            </a:r>
          </a:p>
          <a:p>
            <a:pPr marL="0" indent="0">
              <a:buNone/>
            </a:pPr>
            <a:r>
              <a:rPr lang="en-US" sz="2800" dirty="0" smtClean="0">
                <a:hlinkClick r:id="rId2"/>
              </a:rPr>
              <a:t>https://</a:t>
            </a:r>
            <a:r>
              <a:rPr lang="en-US" sz="2800" dirty="0" err="1" smtClean="0">
                <a:hlinkClick r:id="rId2"/>
              </a:rPr>
              <a:t>www.congress.gov</a:t>
            </a:r>
            <a:r>
              <a:rPr lang="en-US" sz="2800" dirty="0" smtClean="0">
                <a:hlinkClick r:id="rId2"/>
              </a:rPr>
              <a:t>/bill/116th-congress/house-resolution/302/</a:t>
            </a:r>
            <a:endParaRPr lang="en-US" sz="2800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And sign ICAN Pledge:</a:t>
            </a:r>
          </a:p>
          <a:p>
            <a:pPr marL="0" indent="0">
              <a:buNone/>
            </a:pPr>
            <a:r>
              <a:rPr lang="en-US" dirty="0" smtClean="0">
                <a:hlinkClick r:id="rId3"/>
              </a:rPr>
              <a:t>https://pledge.ican.org/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qr-code (3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91537" y="3027057"/>
            <a:ext cx="3560721" cy="356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934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98230" y="0"/>
            <a:ext cx="12038861" cy="6858000"/>
          </a:xfrm>
        </p:spPr>
      </p:pic>
    </p:spTree>
    <p:extLst>
      <p:ext uri="{BB962C8B-B14F-4D97-AF65-F5344CB8AC3E}">
        <p14:creationId xmlns:p14="http://schemas.microsoft.com/office/powerpoint/2010/main" xmlns="" val="210535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20-04-28 at 23.33.3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608" b="-2608"/>
          <a:stretch>
            <a:fillRect/>
          </a:stretch>
        </p:blipFill>
        <p:spPr>
          <a:xfrm>
            <a:off x="-96619" y="483059"/>
            <a:ext cx="9538604" cy="5245865"/>
          </a:xfrm>
        </p:spPr>
      </p:pic>
    </p:spTree>
    <p:extLst>
      <p:ext uri="{BB962C8B-B14F-4D97-AF65-F5344CB8AC3E}">
        <p14:creationId xmlns:p14="http://schemas.microsoft.com/office/powerpoint/2010/main" xmlns="" val="165806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201910_14-newcomers-static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40915" r="-40915"/>
          <a:stretch>
            <a:fillRect/>
          </a:stretch>
        </p:blipFill>
        <p:spPr>
          <a:xfrm>
            <a:off x="-1019892" y="113981"/>
            <a:ext cx="11978141" cy="6587516"/>
          </a:xfrm>
        </p:spPr>
      </p:pic>
    </p:spTree>
    <p:extLst>
      <p:ext uri="{BB962C8B-B14F-4D97-AF65-F5344CB8AC3E}">
        <p14:creationId xmlns:p14="http://schemas.microsoft.com/office/powerpoint/2010/main" xmlns="" val="175901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Call to Action #4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7398"/>
            <a:ext cx="8229600" cy="48187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Boycott and Divest Fossil </a:t>
            </a:r>
            <a:br>
              <a:rPr lang="en-US" b="1" dirty="0" smtClean="0"/>
            </a:br>
            <a:r>
              <a:rPr lang="en-US" b="1" dirty="0" smtClean="0"/>
              <a:t>Fuels </a:t>
            </a:r>
            <a:r>
              <a:rPr lang="en-US" b="1" i="1" dirty="0" smtClean="0"/>
              <a:t>AND</a:t>
            </a:r>
            <a:r>
              <a:rPr lang="en-US" b="1" dirty="0" smtClean="0"/>
              <a:t> Nuclear Weapons</a:t>
            </a:r>
          </a:p>
          <a:p>
            <a:r>
              <a:rPr lang="en-US" dirty="0" err="1" smtClean="0"/>
              <a:t>Dontbankonthebomb.com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Gofossilfree.org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qr-code (4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0016" y="1064198"/>
            <a:ext cx="2679365" cy="2679365"/>
          </a:xfrm>
          <a:prstGeom prst="rect">
            <a:avLst/>
          </a:prstGeom>
        </p:spPr>
      </p:pic>
      <p:pic>
        <p:nvPicPr>
          <p:cNvPr id="5" name="Picture 4" descr="qr-code (5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4989" y="3873177"/>
            <a:ext cx="2885741" cy="288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919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20-04-29 at 3.58.06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57971" r="-57971"/>
          <a:stretch>
            <a:fillRect/>
          </a:stretch>
        </p:blipFill>
        <p:spPr>
          <a:xfrm>
            <a:off x="-1677375" y="-66167"/>
            <a:ext cx="12404294" cy="6821884"/>
          </a:xfrm>
        </p:spPr>
      </p:pic>
    </p:spTree>
    <p:extLst>
      <p:ext uri="{BB962C8B-B14F-4D97-AF65-F5344CB8AC3E}">
        <p14:creationId xmlns:p14="http://schemas.microsoft.com/office/powerpoint/2010/main" xmlns="" val="20060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20-04-29 at 16.28.5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260" r="-7260"/>
          <a:stretch>
            <a:fillRect/>
          </a:stretch>
        </p:blipFill>
        <p:spPr>
          <a:xfrm>
            <a:off x="-623599" y="481807"/>
            <a:ext cx="10424893" cy="5733290"/>
          </a:xfrm>
        </p:spPr>
      </p:pic>
    </p:spTree>
    <p:extLst>
      <p:ext uri="{BB962C8B-B14F-4D97-AF65-F5344CB8AC3E}">
        <p14:creationId xmlns:p14="http://schemas.microsoft.com/office/powerpoint/2010/main" xmlns="" val="299917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Green New Deal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Massive amounts of money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New rules and regulations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Converting workers and factories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Global cooperation and personal sacrifice</a:t>
            </a:r>
          </a:p>
          <a:p>
            <a:pPr lvl="1"/>
            <a:r>
              <a:rPr lang="en-US" dirty="0" smtClean="0"/>
              <a:t>Internationally </a:t>
            </a:r>
          </a:p>
          <a:p>
            <a:pPr lvl="2"/>
            <a:r>
              <a:rPr lang="en-US" dirty="0" smtClean="0"/>
              <a:t>China</a:t>
            </a:r>
          </a:p>
          <a:p>
            <a:pPr lvl="2"/>
            <a:r>
              <a:rPr lang="en-US" dirty="0" smtClean="0"/>
              <a:t>Russia</a:t>
            </a:r>
          </a:p>
          <a:p>
            <a:pPr lvl="2"/>
            <a:r>
              <a:rPr lang="en-US" dirty="0" smtClean="0"/>
              <a:t>India</a:t>
            </a:r>
          </a:p>
          <a:p>
            <a:pPr lvl="2"/>
            <a:r>
              <a:rPr lang="en-US" dirty="0" smtClean="0"/>
              <a:t>Europe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5401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Before and After COVID-19</a:t>
            </a:r>
            <a:endParaRPr lang="en-US" dirty="0"/>
          </a:p>
        </p:txBody>
      </p:sp>
      <p:pic>
        <p:nvPicPr>
          <p:cNvPr id="4" name="Content Placeholder 3" descr="Screen Shot 2020-04-29 at 6.07.11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50" r="67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68153665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Changing US Budget Priorities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Money earmarked </a:t>
            </a:r>
          </a:p>
          <a:p>
            <a:pPr marL="0" indent="0">
              <a:buNone/>
            </a:pPr>
            <a:r>
              <a:rPr lang="en-US" dirty="0"/>
              <a:t>f</a:t>
            </a:r>
            <a:r>
              <a:rPr lang="en-US" dirty="0" smtClean="0"/>
              <a:t>or nuclear weapons</a:t>
            </a:r>
          </a:p>
          <a:p>
            <a:pPr marL="0" indent="0">
              <a:buNone/>
            </a:pPr>
            <a:r>
              <a:rPr lang="en-US" dirty="0"/>
              <a:t>o</a:t>
            </a:r>
            <a:r>
              <a:rPr lang="en-US" dirty="0" smtClean="0"/>
              <a:t>ver next 30 years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026867531"/>
              </p:ext>
            </p:extLst>
          </p:nvPr>
        </p:nvGraphicFramePr>
        <p:xfrm>
          <a:off x="-3461174" y="3725003"/>
          <a:ext cx="9177753" cy="2201857"/>
        </p:xfrm>
        <a:graphic>
          <a:graphicData uri="http://schemas.openxmlformats.org/presentationml/2006/ole">
            <p:oleObj spid="_x0000_s1061" name="Document" r:id="rId3" imgW="6527560" imgH="1371550" progId="Word.Document.12">
              <p:embed/>
            </p:oleObj>
          </a:graphicData>
        </a:graphic>
      </p:graphicFrame>
      <p:sp>
        <p:nvSpPr>
          <p:cNvPr id="5" name="Notched Right Arrow 4"/>
          <p:cNvSpPr/>
          <p:nvPr/>
        </p:nvSpPr>
        <p:spPr>
          <a:xfrm>
            <a:off x="4078691" y="2116736"/>
            <a:ext cx="1603183" cy="981805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575115" y="1864529"/>
            <a:ext cx="31116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 dirty="0" smtClean="0"/>
              <a:t>Money needed to address climate change</a:t>
            </a:r>
            <a:endParaRPr lang="en-US" sz="32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534883753"/>
              </p:ext>
            </p:extLst>
          </p:nvPr>
        </p:nvGraphicFramePr>
        <p:xfrm>
          <a:off x="5110185" y="3434189"/>
          <a:ext cx="8067630" cy="2968130"/>
        </p:xfrm>
        <a:graphic>
          <a:graphicData uri="http://schemas.openxmlformats.org/presentationml/2006/ole">
            <p:oleObj spid="_x0000_s1062" name="Document" r:id="rId4" imgW="6489461" imgH="2387512" progId="Word.Document.12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71839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Warheads Windmills - FINLA final.5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67655" r="-67655"/>
          <a:stretch>
            <a:fillRect/>
          </a:stretch>
        </p:blipFill>
        <p:spPr>
          <a:xfrm>
            <a:off x="0" y="-147122"/>
            <a:ext cx="13097730" cy="7203247"/>
          </a:xfrm>
        </p:spPr>
      </p:pic>
      <p:sp>
        <p:nvSpPr>
          <p:cNvPr id="5" name="TextBox 4"/>
          <p:cNvSpPr txBox="1"/>
          <p:nvPr/>
        </p:nvSpPr>
        <p:spPr>
          <a:xfrm>
            <a:off x="525174" y="964369"/>
            <a:ext cx="3074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Jobs for death</a:t>
            </a:r>
            <a:endParaRPr lang="en-US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77574" y="4315419"/>
            <a:ext cx="3074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Jobs for life</a:t>
            </a:r>
            <a:endParaRPr lang="en-US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537328" y="2874010"/>
            <a:ext cx="1021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/>
              <a:t>or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xmlns="" val="271911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67284" cy="1663648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Countries with nuclear weapons and their key allies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1897" y="2234281"/>
            <a:ext cx="3400444" cy="3891882"/>
          </a:xfrm>
        </p:spPr>
        <p:txBody>
          <a:bodyPr>
            <a:normAutofit lnSpcReduction="10000"/>
          </a:bodyPr>
          <a:lstStyle/>
          <a:p>
            <a:r>
              <a:rPr lang="en-US" sz="1800" b="1" dirty="0" smtClean="0"/>
              <a:t>China</a:t>
            </a:r>
          </a:p>
          <a:p>
            <a:r>
              <a:rPr lang="en-US" sz="1800" b="1" dirty="0" smtClean="0"/>
              <a:t>USA</a:t>
            </a:r>
          </a:p>
          <a:p>
            <a:r>
              <a:rPr lang="en-US" sz="1800" dirty="0" smtClean="0"/>
              <a:t>EU (</a:t>
            </a:r>
            <a:r>
              <a:rPr lang="en-US" sz="1800" b="1" dirty="0" smtClean="0"/>
              <a:t>Germany, France, UK, Italy, Belgium, Netherlands</a:t>
            </a:r>
            <a:r>
              <a:rPr lang="mr-IN" sz="1800" dirty="0" smtClean="0"/>
              <a:t>…</a:t>
            </a:r>
            <a:r>
              <a:rPr lang="en-US" sz="1800" dirty="0" smtClean="0"/>
              <a:t>)</a:t>
            </a:r>
          </a:p>
          <a:p>
            <a:r>
              <a:rPr lang="en-US" sz="1800" b="1" dirty="0" smtClean="0"/>
              <a:t>India</a:t>
            </a:r>
          </a:p>
          <a:p>
            <a:r>
              <a:rPr lang="en-US" sz="1800" b="1" dirty="0" smtClean="0"/>
              <a:t>Russia</a:t>
            </a:r>
          </a:p>
          <a:p>
            <a:r>
              <a:rPr lang="en-US" sz="1800" dirty="0" smtClean="0"/>
              <a:t>Japan</a:t>
            </a:r>
          </a:p>
          <a:p>
            <a:r>
              <a:rPr lang="en-US" sz="1800" dirty="0" smtClean="0"/>
              <a:t>Canada</a:t>
            </a:r>
          </a:p>
          <a:p>
            <a:r>
              <a:rPr lang="en-US" sz="1800" dirty="0" smtClean="0"/>
              <a:t>South Korea</a:t>
            </a:r>
          </a:p>
          <a:p>
            <a:r>
              <a:rPr lang="en-US" sz="1800" dirty="0" smtClean="0"/>
              <a:t>Australia</a:t>
            </a:r>
          </a:p>
          <a:p>
            <a:r>
              <a:rPr lang="en-US" sz="1800" dirty="0" smtClean="0"/>
              <a:t>Saudi Arabia</a:t>
            </a:r>
          </a:p>
          <a:p>
            <a:r>
              <a:rPr lang="en-US" sz="1800" b="1" dirty="0" smtClean="0"/>
              <a:t>Pakistan</a:t>
            </a:r>
            <a:endParaRPr lang="en-US" sz="18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791897" y="427038"/>
            <a:ext cx="3467284" cy="1663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/>
              <a:t>Largest carbon emitting countries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92015" y="2234281"/>
            <a:ext cx="346615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/>
              <a:t>USA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Russia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China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India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Pakistan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UK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France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Israel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North Korea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Germany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Italy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Turkey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Belgium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Netherlands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325526" y="601537"/>
            <a:ext cx="47743" cy="56907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92015" y="1938286"/>
            <a:ext cx="750521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2279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xistential Threat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4996" b="-49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354945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Call to Action #5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7398"/>
            <a:ext cx="8229600" cy="48187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Ask members of Congress to support H.R.2419</a:t>
            </a:r>
          </a:p>
          <a:p>
            <a:r>
              <a:rPr lang="en-US" dirty="0">
                <a:hlinkClick r:id="rId2"/>
              </a:rPr>
              <a:t>https://www.congress.gov/bill/116th-congress/house</a:t>
            </a:r>
            <a:r>
              <a:rPr lang="en-US" dirty="0" smtClean="0">
                <a:hlinkClick r:id="rId2"/>
              </a:rPr>
              <a:t>-bill/2419/</a:t>
            </a:r>
            <a:endParaRPr lang="en-US" dirty="0"/>
          </a:p>
          <a:p>
            <a:pPr marL="0" indent="0">
              <a:buNone/>
            </a:pPr>
            <a:r>
              <a:rPr lang="en-US" b="1" dirty="0" smtClean="0"/>
              <a:t>Join the Warheads to Windmills campaign!</a:t>
            </a:r>
          </a:p>
          <a:p>
            <a:r>
              <a:rPr lang="en-US" dirty="0" err="1" smtClean="0"/>
              <a:t>Nuclearban.us</a:t>
            </a:r>
            <a:r>
              <a:rPr lang="en-US" dirty="0" smtClean="0"/>
              <a:t>/join-the-campaign/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qr-code (6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76086" y="4278510"/>
            <a:ext cx="2417358" cy="241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728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 COVID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3 global threats to humanity</a:t>
            </a:r>
          </a:p>
          <a:p>
            <a:pPr lvl="1"/>
            <a:r>
              <a:rPr lang="en-US" dirty="0" smtClean="0"/>
              <a:t>Climate Crisis</a:t>
            </a:r>
          </a:p>
          <a:p>
            <a:pPr lvl="1"/>
            <a:r>
              <a:rPr lang="en-US" dirty="0" smtClean="0"/>
              <a:t>Unsustainable Inequality</a:t>
            </a:r>
          </a:p>
          <a:p>
            <a:pPr lvl="1"/>
            <a:r>
              <a:rPr lang="en-US" dirty="0" smtClean="0"/>
              <a:t>Nuclear Weapons</a:t>
            </a:r>
          </a:p>
          <a:p>
            <a:r>
              <a:rPr lang="en-US" b="1" dirty="0" smtClean="0"/>
              <a:t>2 solutions</a:t>
            </a:r>
          </a:p>
          <a:p>
            <a:pPr lvl="1"/>
            <a:r>
              <a:rPr lang="en-US" dirty="0" smtClean="0"/>
              <a:t>Green New Deal</a:t>
            </a:r>
          </a:p>
          <a:p>
            <a:pPr lvl="1"/>
            <a:r>
              <a:rPr lang="en-US" dirty="0" smtClean="0"/>
              <a:t>Nuclear Ban Treaty</a:t>
            </a:r>
          </a:p>
          <a:p>
            <a:r>
              <a:rPr lang="en-US" b="1" dirty="0" smtClean="0"/>
              <a:t>1 campaign</a:t>
            </a:r>
          </a:p>
          <a:p>
            <a:pPr lvl="1"/>
            <a:r>
              <a:rPr lang="en-US" dirty="0" smtClean="0"/>
              <a:t>Warheads to Windmills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3817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20-04-20 at 18.58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5600" y="558800"/>
            <a:ext cx="8432800" cy="572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012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8.1|8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8.1|8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13990</TotalTime>
  <Words>1052</Words>
  <Application>Microsoft Office PowerPoint</Application>
  <PresentationFormat>On-screen Show (4:3)</PresentationFormat>
  <Paragraphs>520</Paragraphs>
  <Slides>75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7" baseType="lpstr">
      <vt:lpstr>Office Theme</vt:lpstr>
      <vt:lpstr>Document</vt:lpstr>
      <vt:lpstr>Slide 1</vt:lpstr>
      <vt:lpstr>Slide 2</vt:lpstr>
      <vt:lpstr>Warheads to Windmills</vt:lpstr>
      <vt:lpstr>Feeding two birds with one scone</vt:lpstr>
      <vt:lpstr>3 Existential Threats</vt:lpstr>
      <vt:lpstr>Slide 6</vt:lpstr>
      <vt:lpstr>Before and After COVID-19</vt:lpstr>
      <vt:lpstr>After COVID…</vt:lpstr>
      <vt:lpstr>Slide 9</vt:lpstr>
      <vt:lpstr>Slide 10</vt:lpstr>
      <vt:lpstr>Unprecedented Investments</vt:lpstr>
      <vt:lpstr>Unprecedented regulations</vt:lpstr>
      <vt:lpstr>Re-Deployment of Workers</vt:lpstr>
      <vt:lpstr>Appeal to the public</vt:lpstr>
      <vt:lpstr>Global cooperation</vt:lpstr>
      <vt:lpstr>How to flatten the curve?</vt:lpstr>
      <vt:lpstr>Slide 17</vt:lpstr>
      <vt:lpstr>Slide 18</vt:lpstr>
      <vt:lpstr>Slide 19</vt:lpstr>
      <vt:lpstr>Flattening the Climate Curve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Flattening the Inequality Curve</vt:lpstr>
      <vt:lpstr>Money</vt:lpstr>
      <vt:lpstr>Legislation</vt:lpstr>
      <vt:lpstr>How to flatten the curve?</vt:lpstr>
      <vt:lpstr>How to flatten the curve?</vt:lpstr>
      <vt:lpstr>Slide 44</vt:lpstr>
      <vt:lpstr>Call to Action #2</vt:lpstr>
      <vt:lpstr>Slide 46</vt:lpstr>
      <vt:lpstr>Slide 47</vt:lpstr>
      <vt:lpstr>Slide 48</vt:lpstr>
      <vt:lpstr>Slide 49</vt:lpstr>
      <vt:lpstr>Flattening the Nuclear Curve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Call to Action #3</vt:lpstr>
      <vt:lpstr>Slide 60</vt:lpstr>
      <vt:lpstr>Slide 61</vt:lpstr>
      <vt:lpstr>Slide 62</vt:lpstr>
      <vt:lpstr>Slide 63</vt:lpstr>
      <vt:lpstr>Slide 64</vt:lpstr>
      <vt:lpstr>Slide 65</vt:lpstr>
      <vt:lpstr>Call to Action #4</vt:lpstr>
      <vt:lpstr>Slide 67</vt:lpstr>
      <vt:lpstr>Slide 68</vt:lpstr>
      <vt:lpstr>Green New Deal</vt:lpstr>
      <vt:lpstr>Changing US Budget Priorities</vt:lpstr>
      <vt:lpstr>Slide 71</vt:lpstr>
      <vt:lpstr>Slide 72</vt:lpstr>
      <vt:lpstr>Countries with nuclear weapons and their key allies</vt:lpstr>
      <vt:lpstr>Slide 74</vt:lpstr>
      <vt:lpstr>Call to Action #5</vt:lpstr>
    </vt:vector>
  </TitlesOfParts>
  <Company>QPSW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Timmon Milne Wallis</dc:creator>
  <cp:lastModifiedBy>Family</cp:lastModifiedBy>
  <cp:revision>89</cp:revision>
  <cp:lastPrinted>2020-04-29T20:31:25Z</cp:lastPrinted>
  <dcterms:created xsi:type="dcterms:W3CDTF">2020-04-20T23:21:32Z</dcterms:created>
  <dcterms:modified xsi:type="dcterms:W3CDTF">2020-10-03T23:46:06Z</dcterms:modified>
</cp:coreProperties>
</file>